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6"/>
  </p:notesMasterIdLst>
  <p:sldIdLst>
    <p:sldId id="365" r:id="rId2"/>
    <p:sldId id="371" r:id="rId3"/>
    <p:sldId id="372" r:id="rId4"/>
    <p:sldId id="457" r:id="rId5"/>
    <p:sldId id="458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508" r:id="rId20"/>
    <p:sldId id="490" r:id="rId21"/>
    <p:sldId id="491" r:id="rId22"/>
    <p:sldId id="492" r:id="rId23"/>
    <p:sldId id="493" r:id="rId24"/>
    <p:sldId id="504" r:id="rId25"/>
    <p:sldId id="495" r:id="rId26"/>
    <p:sldId id="509" r:id="rId27"/>
    <p:sldId id="497" r:id="rId28"/>
    <p:sldId id="498" r:id="rId29"/>
    <p:sldId id="499" r:id="rId30"/>
    <p:sldId id="500" r:id="rId31"/>
    <p:sldId id="501" r:id="rId32"/>
    <p:sldId id="506" r:id="rId33"/>
    <p:sldId id="507" r:id="rId34"/>
    <p:sldId id="50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33FF"/>
    <a:srgbClr val="AAAAA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0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0BF6AC-C6A8-4BE3-B497-F869B3FD8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958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23B3370-5B14-4858-9785-4ADFEBC1355E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159211C5-5995-4D3F-8ED8-38E23C364A33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68825" cy="3425825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48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mtClean="0">
                <a:latin typeface="Arial" panose="020B0604020202020204" pitchFamily="34" charset="0"/>
              </a:rPr>
              <a:t>Connectivity and fragmentation can be described by analyzing the spatial pattern of the image components. We use mathematical morphology which is a scientific discipline specifically developed for this purpose by George Matheron. Pierre Soille provided further extensions and the algorithmic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3890733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C6AE4A-C22A-4D2E-89B4-ED5A0F390EDB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E03114E9-0209-49D2-9D2D-EE936812375C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13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85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EDE9D0-AB80-4E2C-8926-52E9618BB3BE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C58EB1FB-9085-4249-93B9-356D63ADF576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14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48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3D3173-1FED-458A-B85C-1EC978594052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900579FB-263C-496F-A721-83042207BFCC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15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45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23AB3A1-ECAE-4074-8084-30F2315722D5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4263A442-90DE-4764-8040-4BF3B9567438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16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07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DCB1EF-07FC-4F13-90F4-DCBCADB76E7F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059C06FB-7AE7-43C2-8E17-C64CE42CFE6B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17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60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2E0BFF-B009-43B3-83B2-BAE765E26EA3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552789AA-CA3F-41D0-816A-BED5286795A4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18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21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2E0BFF-B009-43B3-83B2-BAE765E26EA3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552789AA-CA3F-41D0-816A-BED5286795A4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22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2D78E1-4010-4931-B081-563EA97FC187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85B1667F-C478-4A82-B752-E44E40CA6DDB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20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77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18FACA-D1A1-4EA6-8D74-63BE1D3CD1C4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E64F9B6A-DD6B-4D2F-A539-BF1DEF4B9455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21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68825" cy="3425825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48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12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864A5E-5C4A-4307-A22C-AFCC67BE3F9A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BCA12805-77AE-4DB1-B8EC-844D3C9D40B5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22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68825" cy="3425825"/>
          </a:xfrm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48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9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746F092-1D02-4A5E-863A-B76694E2817C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42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5E8ACF-8365-4BA2-A9E9-574F74CD36B7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389AC55F-3FDC-4D99-A7E7-9DFF850E48C3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23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6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4550B5-D18C-43CF-B4C7-E1DC438781E8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B964B911-2768-40C3-BD2A-98EC8A654A8A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25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68825" cy="3425825"/>
          </a:xfrm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48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mtClean="0">
                <a:latin typeface="Arial" panose="020B0604020202020204" pitchFamily="34" charset="0"/>
              </a:rPr>
              <a:t>Summary of the features and principle processing steps of the JRC indicator.</a:t>
            </a:r>
          </a:p>
        </p:txBody>
      </p:sp>
    </p:spTree>
    <p:extLst>
      <p:ext uri="{BB962C8B-B14F-4D97-AF65-F5344CB8AC3E}">
        <p14:creationId xmlns:p14="http://schemas.microsoft.com/office/powerpoint/2010/main" val="354143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48A65E-E1A8-445E-A32B-7932810C82CE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F317F5D8-5BF1-461A-A935-1692CB1141C5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6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60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0413" cy="3427412"/>
          </a:xfrm>
          <a:solidFill>
            <a:srgbClr val="FFFFFF"/>
          </a:solidFill>
          <a:ln/>
        </p:spPr>
      </p:sp>
      <p:sp>
        <p:nvSpPr>
          <p:cNvPr id="2560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7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CE8F6B-8606-4D56-AFE8-BEB91A322E7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77F57E33-0744-4563-A2ED-2F20AAC2C67C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7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7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63BFA1-349C-4ABF-943D-C6DA1D9CBAFF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18C9C3F2-4453-4287-89A0-FC6AD1FD4FA6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8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4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98364B-49A8-4BAA-B3F4-37FF0B2EECA1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D986E82F-271F-4E00-9C82-F3BE6EA84A48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52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F6C287E-ED04-434B-9734-6F01EA192FE5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26B8AEF7-D7E5-43BD-B6B6-EEE2B578846D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10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40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E7F6CB-0FC8-4A3C-AB2A-0CC97EE111DA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5C45F156-DA74-4D38-8DE2-E826569379E4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11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65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130FE4-1F7B-458F-8280-3ED0C959FBD3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09575">
              <a:spcBef>
                <a:spcPct val="30000"/>
              </a:spcBef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875998E8-F777-45E3-925F-C9344FC6F7A2}" type="slidenum">
              <a:rPr lang="en-GB" altLang="en-US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88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12</a:t>
            </a:fld>
            <a:endParaRPr lang="en-GB" altLang="en-US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5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llage_3_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2475"/>
            <a:ext cx="4886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RC_Slides_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97513" y="3328988"/>
            <a:ext cx="2847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004494"/>
                </a:solidFill>
              </a:rPr>
              <a:t>www.jrc.ec.europa.eu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78463" y="5059363"/>
            <a:ext cx="3160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Serving society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Stimulating innovation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5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5"/>
            <a:ext cx="7869600" cy="30264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9A5BA5-92AB-46B6-B2B3-CB08A4998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1312E9-826F-4C83-B009-4C1C1126BDA2}" type="datetime3">
              <a:rPr lang="en-US" altLang="en-US"/>
              <a:pPr>
                <a:defRPr/>
              </a:pPr>
              <a:t>18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19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C27E68-949C-40E2-8B2A-B23C814C5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23ECF8-7475-403F-B878-604AA6A81785}" type="datetime3">
              <a:rPr lang="en-US" altLang="en-US"/>
              <a:pPr>
                <a:defRPr/>
              </a:pPr>
              <a:t>18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54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B136EE-9FE6-49B4-9663-EB9A4693C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1C47E5-9327-4167-982D-027A20320302}" type="datetime3">
              <a:rPr lang="en-US" altLang="en-US"/>
              <a:pPr>
                <a:defRPr/>
              </a:pPr>
              <a:t>18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86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59802A-8E29-48DB-904D-4BA43591B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D0366E-DEB9-4A12-9D95-AC227E69BECF}" type="datetime3">
              <a:rPr lang="en-US" altLang="en-US"/>
              <a:pPr>
                <a:defRPr/>
              </a:pPr>
              <a:t>18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43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7869600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5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0327BC-DB2B-4AAD-B9DF-D341BA5DA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B845DA-E334-43C2-97BB-A2083F8876C3}" type="datetime3">
              <a:rPr lang="en-US" altLang="en-US"/>
              <a:pPr>
                <a:defRPr/>
              </a:pPr>
              <a:t>18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44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EF89A9-7F62-4A6B-9F72-A25825852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908730-10EF-4BB2-B324-BAD86B567B8F}" type="datetime3">
              <a:rPr lang="en-US" altLang="en-US"/>
              <a:pPr>
                <a:defRPr/>
              </a:pPr>
              <a:t>18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8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D5B137-B3D2-4DCB-A854-F93CD4C84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FAD39A-36B5-4509-B99D-93214E1C4832}" type="datetime3">
              <a:rPr lang="en-US" altLang="en-US"/>
              <a:pPr>
                <a:defRPr/>
              </a:pPr>
              <a:t>18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79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55C969-A76C-4CDC-8B66-2B97DE6875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724570-8D53-49D6-B0E8-E0EFB1828D3D}" type="datetime3">
              <a:rPr lang="en-US" altLang="en-US"/>
              <a:pPr>
                <a:defRPr/>
              </a:pPr>
              <a:t>18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84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051D23-F208-4480-BBEA-C71A770B7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F8CB74-1A5E-47AB-B821-F37ECC607F36}" type="datetime3">
              <a:rPr lang="en-US" altLang="en-US"/>
              <a:pPr>
                <a:defRPr/>
              </a:pPr>
              <a:t>18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18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D35036-F321-4E0A-8467-27289ADA3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20E385-EC48-4779-9D29-6FFE16E0B53C}" type="datetime3">
              <a:rPr lang="en-US" altLang="en-US"/>
              <a:pPr>
                <a:defRPr/>
              </a:pPr>
              <a:t>18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67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612900"/>
            <a:ext cx="7870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416175"/>
            <a:ext cx="78708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  <a:p>
            <a:pPr lvl="0"/>
            <a:endParaRPr lang="en-US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>
                <a:solidFill>
                  <a:srgbClr val="004494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1B928D4-A62E-469A-AEED-9837FC87D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>
                <a:solidFill>
                  <a:srgbClr val="004494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F1524AB-20D8-4583-8777-A471011D8859}" type="datetime3">
              <a:rPr lang="en-US" altLang="en-US"/>
              <a:pPr>
                <a:defRPr/>
              </a:pPr>
              <a:t>18 March 2016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defRPr>
          <a:solidFill>
            <a:srgbClr val="004494"/>
          </a:solidFill>
          <a:latin typeface="Verdana"/>
          <a:ea typeface="MS PGothic" panose="020B0600070205080204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buChar char="•"/>
        <a:defRPr>
          <a:solidFill>
            <a:srgbClr val="004494"/>
          </a:solidFill>
          <a:latin typeface="Verdana"/>
          <a:ea typeface="MS PGothic" panose="020B0600070205080204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anose="05000000000000000000" pitchFamily="2" charset="2"/>
        <a:buChar char="§"/>
        <a:defRPr sz="1600">
          <a:solidFill>
            <a:srgbClr val="004494"/>
          </a:solidFill>
          <a:latin typeface="Verdana"/>
          <a:ea typeface="MS PGothic" panose="020B0600070205080204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panose="020B0604020202020204" pitchFamily="34" charset="0"/>
        <a:buChar char="•"/>
        <a:defRPr sz="1600">
          <a:solidFill>
            <a:srgbClr val="004494"/>
          </a:solidFill>
          <a:latin typeface="Verdana"/>
          <a:ea typeface="MS PGothic" panose="020B0600070205080204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buChar char="–"/>
        <a:defRPr sz="1600">
          <a:solidFill>
            <a:srgbClr val="004494"/>
          </a:solidFill>
          <a:latin typeface="Verdana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dx.doi.org/10.1007/11556121_6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050" y="1612900"/>
            <a:ext cx="4402138" cy="430213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Joint Research Centre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0"/>
          </p:nvPr>
        </p:nvSpPr>
        <p:spPr>
          <a:xfrm>
            <a:off x="1162050" y="2416175"/>
            <a:ext cx="6191250" cy="303213"/>
          </a:xfrm>
        </p:spPr>
        <p:txBody>
          <a:bodyPr/>
          <a:lstStyle/>
          <a:p>
            <a:pPr marL="0" indent="0" eaLnBrk="1" hangingPunct="1"/>
            <a:r>
              <a:rPr lang="en-US" altLang="en-US" smtClean="0">
                <a:latin typeface="Verdana" panose="020B0604030504040204" pitchFamily="34" charset="0"/>
              </a:rPr>
              <a:t>The European Commission’s in-house science service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905000" y="5756275"/>
            <a:ext cx="5109071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en-US" altLang="en-US" b="1" dirty="0" smtClean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ISLET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Step 0: starting with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forest mask: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forest – black; </a:t>
            </a:r>
            <a:r>
              <a:rPr lang="en-US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nonforest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- white</a:t>
            </a:r>
          </a:p>
        </p:txBody>
      </p:sp>
      <p:pic>
        <p:nvPicPr>
          <p:cNvPr id="32771" name="Picture 4" descr="05-fomask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89075"/>
            <a:ext cx="60388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0E3F3046-BEE3-4A1C-8912-3E14EC8045B3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B6305C57-4ECB-4D01-BCE9-55695EAAC91F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10</a:t>
            </a:fld>
            <a:endParaRPr lang="en-US" altLang="en-US" smtClean="0"/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990600"/>
            <a:ext cx="382905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Segmentation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905000" y="5756275"/>
            <a:ext cx="6032400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en-US" altLang="en-US" b="1" dirty="0" smtClean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ISLET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Step 1: erosion (forest mask). Note: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- removed forest pixels, including all </a:t>
            </a:r>
            <a:r>
              <a:rPr lang="en-US" altLang="en-US" b="1" dirty="0" smtClean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ISLET</a:t>
            </a:r>
            <a:r>
              <a:rPr lang="en-US" altLang="en-US" b="1" dirty="0" smtClean="0">
                <a:solidFill>
                  <a:srgbClr val="3333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pixels</a:t>
            </a:r>
          </a:p>
        </p:txBody>
      </p:sp>
      <p:pic>
        <p:nvPicPr>
          <p:cNvPr id="34819" name="Picture 4" descr="core1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89075"/>
            <a:ext cx="60388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5"/>
          <p:cNvSpPr>
            <a:spLocks noChangeAspect="1" noChangeArrowheads="1"/>
          </p:cNvSpPr>
          <p:nvPr/>
        </p:nvSpPr>
        <p:spPr bwMode="auto">
          <a:xfrm>
            <a:off x="2051050" y="6178550"/>
            <a:ext cx="136525" cy="1349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21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889DEAA-0B7E-4794-B6D6-EC9412D26081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3482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5D1FE704-5CD8-4C6C-A2AF-4394865D1707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11</a:t>
            </a:fld>
            <a:endParaRPr lang="en-US" altLang="en-US" smtClean="0"/>
          </a:p>
        </p:txBody>
      </p:sp>
      <p:sp>
        <p:nvSpPr>
          <p:cNvPr id="34823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990600"/>
            <a:ext cx="382905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Segmentation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fomaskMorphOpenSE1Pixelgr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89075"/>
            <a:ext cx="60388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905000" y="5756275"/>
            <a:ext cx="4148936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en-US" altLang="en-US" b="1" dirty="0" smtClean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ISLET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Step 2: dilation (Step 1)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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morph_open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(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forest mask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36868" name="Oval 5"/>
          <p:cNvSpPr>
            <a:spLocks noChangeArrowheads="1"/>
          </p:cNvSpPr>
          <p:nvPr/>
        </p:nvSpPr>
        <p:spPr bwMode="auto">
          <a:xfrm>
            <a:off x="1905000" y="2938463"/>
            <a:ext cx="457200" cy="45561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7086600" y="2479675"/>
            <a:ext cx="381000" cy="3810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3962400" y="3470275"/>
            <a:ext cx="685800" cy="7620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71" name="Oval 8"/>
          <p:cNvSpPr>
            <a:spLocks noChangeArrowheads="1"/>
          </p:cNvSpPr>
          <p:nvPr/>
        </p:nvSpPr>
        <p:spPr bwMode="auto">
          <a:xfrm>
            <a:off x="3962400" y="4767263"/>
            <a:ext cx="762000" cy="60801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72" name="Oval 9"/>
          <p:cNvSpPr>
            <a:spLocks noChangeArrowheads="1"/>
          </p:cNvSpPr>
          <p:nvPr/>
        </p:nvSpPr>
        <p:spPr bwMode="auto">
          <a:xfrm>
            <a:off x="2819400" y="4767263"/>
            <a:ext cx="533400" cy="53181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73" name="Oval 10"/>
          <p:cNvSpPr>
            <a:spLocks noChangeArrowheads="1"/>
          </p:cNvSpPr>
          <p:nvPr/>
        </p:nvSpPr>
        <p:spPr bwMode="auto">
          <a:xfrm>
            <a:off x="4953000" y="4843463"/>
            <a:ext cx="533400" cy="53181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74" name="Oval 11"/>
          <p:cNvSpPr>
            <a:spLocks noChangeArrowheads="1"/>
          </p:cNvSpPr>
          <p:nvPr/>
        </p:nvSpPr>
        <p:spPr bwMode="auto">
          <a:xfrm>
            <a:off x="6629400" y="3470275"/>
            <a:ext cx="685800" cy="7620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75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3BDCFEB4-0FC4-40D5-B7C0-0D6AA168776C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3687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0EFE1974-DEB3-4186-973A-7AB3FE4CA498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12</a:t>
            </a:fld>
            <a:endParaRPr lang="en-US" altLang="en-US" smtClean="0"/>
          </a:p>
        </p:txBody>
      </p:sp>
      <p:sp>
        <p:nvSpPr>
          <p:cNvPr id="36877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990600"/>
            <a:ext cx="382905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Segmentation steps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4191000" y="2362200"/>
            <a:ext cx="457200" cy="45561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patch2Pixelgr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89075"/>
            <a:ext cx="60388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1905000" y="5756275"/>
            <a:ext cx="5545088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en-US" altLang="en-US" b="1" dirty="0" smtClean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ISLET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Step 3: dilation (Step 2) * forest mask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 </a:t>
            </a:r>
            <a:r>
              <a:rPr lang="en-US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morph_reconstruction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(forest mask) </a:t>
            </a:r>
          </a:p>
        </p:txBody>
      </p:sp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1905000" y="2938463"/>
            <a:ext cx="457200" cy="45561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7086600" y="2479675"/>
            <a:ext cx="381000" cy="3810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3962400" y="3470275"/>
            <a:ext cx="685800" cy="7620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9" name="Oval 8"/>
          <p:cNvSpPr>
            <a:spLocks noChangeArrowheads="1"/>
          </p:cNvSpPr>
          <p:nvPr/>
        </p:nvSpPr>
        <p:spPr bwMode="auto">
          <a:xfrm>
            <a:off x="3962400" y="4767263"/>
            <a:ext cx="762000" cy="60801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20" name="Oval 9"/>
          <p:cNvSpPr>
            <a:spLocks noChangeArrowheads="1"/>
          </p:cNvSpPr>
          <p:nvPr/>
        </p:nvSpPr>
        <p:spPr bwMode="auto">
          <a:xfrm>
            <a:off x="2819400" y="4767263"/>
            <a:ext cx="533400" cy="53181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21" name="Oval 10"/>
          <p:cNvSpPr>
            <a:spLocks noChangeArrowheads="1"/>
          </p:cNvSpPr>
          <p:nvPr/>
        </p:nvSpPr>
        <p:spPr bwMode="auto">
          <a:xfrm>
            <a:off x="4953000" y="4843463"/>
            <a:ext cx="533400" cy="53181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22" name="Oval 11"/>
          <p:cNvSpPr>
            <a:spLocks noChangeArrowheads="1"/>
          </p:cNvSpPr>
          <p:nvPr/>
        </p:nvSpPr>
        <p:spPr bwMode="auto">
          <a:xfrm>
            <a:off x="6629400" y="3470275"/>
            <a:ext cx="685800" cy="7620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23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4BF7F7E7-C605-40C7-858E-2EC15FF64FBC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3892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9E43907F-BD3B-4F46-BF0D-04EB5912E8C0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13</a:t>
            </a:fld>
            <a:endParaRPr lang="en-US" altLang="en-US" smtClean="0"/>
          </a:p>
        </p:txBody>
      </p:sp>
      <p:sp>
        <p:nvSpPr>
          <p:cNvPr id="38925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990600"/>
            <a:ext cx="382905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Segmentation steps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07408" y="2542032"/>
            <a:ext cx="91440" cy="91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patch3Pixelgr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89075"/>
            <a:ext cx="60388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905000" y="5756275"/>
            <a:ext cx="5352792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en-US" altLang="en-US" b="1" dirty="0" smtClean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ISLET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Step 4: dilation (Step 3) * forest mask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 </a:t>
            </a:r>
            <a:r>
              <a:rPr lang="en-US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morph_reconstruction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(forest mask)</a:t>
            </a:r>
          </a:p>
        </p:txBody>
      </p:sp>
      <p:sp>
        <p:nvSpPr>
          <p:cNvPr id="40964" name="Oval 5"/>
          <p:cNvSpPr>
            <a:spLocks noChangeArrowheads="1"/>
          </p:cNvSpPr>
          <p:nvPr/>
        </p:nvSpPr>
        <p:spPr bwMode="auto">
          <a:xfrm>
            <a:off x="1905000" y="2938463"/>
            <a:ext cx="457200" cy="45561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5" name="Oval 6"/>
          <p:cNvSpPr>
            <a:spLocks noChangeArrowheads="1"/>
          </p:cNvSpPr>
          <p:nvPr/>
        </p:nvSpPr>
        <p:spPr bwMode="auto">
          <a:xfrm>
            <a:off x="3962400" y="3470275"/>
            <a:ext cx="685800" cy="7620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6" name="Oval 7"/>
          <p:cNvSpPr>
            <a:spLocks noChangeArrowheads="1"/>
          </p:cNvSpPr>
          <p:nvPr/>
        </p:nvSpPr>
        <p:spPr bwMode="auto">
          <a:xfrm>
            <a:off x="3962400" y="4767263"/>
            <a:ext cx="762000" cy="60801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7" name="Oval 8"/>
          <p:cNvSpPr>
            <a:spLocks noChangeArrowheads="1"/>
          </p:cNvSpPr>
          <p:nvPr/>
        </p:nvSpPr>
        <p:spPr bwMode="auto">
          <a:xfrm>
            <a:off x="2819400" y="4767263"/>
            <a:ext cx="533400" cy="53181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8" name="Oval 9"/>
          <p:cNvSpPr>
            <a:spLocks noChangeArrowheads="1"/>
          </p:cNvSpPr>
          <p:nvPr/>
        </p:nvSpPr>
        <p:spPr bwMode="auto">
          <a:xfrm>
            <a:off x="4953000" y="4843463"/>
            <a:ext cx="533400" cy="53181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9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0C79D5F4-9FF4-40C6-B728-E819DC84DB64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4097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E31A903-5FBF-42E3-B770-8574A4D9E339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14</a:t>
            </a:fld>
            <a:endParaRPr lang="en-US" altLang="en-US" smtClean="0"/>
          </a:p>
        </p:txBody>
      </p:sp>
      <p:sp>
        <p:nvSpPr>
          <p:cNvPr id="40971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990600"/>
            <a:ext cx="382905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Segmentation steps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407408" y="2542032"/>
            <a:ext cx="91440" cy="91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patch4Pixelgr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89075"/>
            <a:ext cx="60388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905000" y="5756275"/>
            <a:ext cx="5506680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en-US" altLang="en-US" b="1" dirty="0" smtClean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ISLET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Step 5: dilation (Step 4) * forest mask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 </a:t>
            </a:r>
            <a:r>
              <a:rPr lang="en-US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morph_reconstruction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(forest mask)</a:t>
            </a:r>
          </a:p>
        </p:txBody>
      </p:sp>
      <p:sp>
        <p:nvSpPr>
          <p:cNvPr id="43012" name="Oval 5"/>
          <p:cNvSpPr>
            <a:spLocks noChangeArrowheads="1"/>
          </p:cNvSpPr>
          <p:nvPr/>
        </p:nvSpPr>
        <p:spPr bwMode="auto">
          <a:xfrm>
            <a:off x="3962400" y="3470275"/>
            <a:ext cx="685800" cy="7620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3" name="Oval 6"/>
          <p:cNvSpPr>
            <a:spLocks noChangeArrowheads="1"/>
          </p:cNvSpPr>
          <p:nvPr/>
        </p:nvSpPr>
        <p:spPr bwMode="auto">
          <a:xfrm>
            <a:off x="3962400" y="4767263"/>
            <a:ext cx="762000" cy="60801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4" name="Oval 7"/>
          <p:cNvSpPr>
            <a:spLocks noChangeArrowheads="1"/>
          </p:cNvSpPr>
          <p:nvPr/>
        </p:nvSpPr>
        <p:spPr bwMode="auto">
          <a:xfrm>
            <a:off x="4953000" y="4843463"/>
            <a:ext cx="533400" cy="53181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5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F80011B6-7FDE-48A0-B743-6E164514FA7A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4301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1020285D-E5D8-4572-B8E2-30730A976765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15</a:t>
            </a:fld>
            <a:endParaRPr lang="en-US" altLang="en-US" smtClean="0"/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990600"/>
            <a:ext cx="382905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Segmentation steps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07408" y="2542032"/>
            <a:ext cx="91440" cy="91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patch5Pixelgr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89075"/>
            <a:ext cx="60388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905000" y="5756275"/>
            <a:ext cx="6019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en-US" altLang="en-US" b="1" dirty="0" smtClean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ISLET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Step 6: dilation (Step 5) * forest mask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 </a:t>
            </a:r>
            <a:r>
              <a:rPr lang="en-US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idempotence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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mask: forest – forest patch </a:t>
            </a:r>
          </a:p>
        </p:txBody>
      </p:sp>
      <p:sp>
        <p:nvSpPr>
          <p:cNvPr id="45060" name="Oval 5"/>
          <p:cNvSpPr>
            <a:spLocks noChangeArrowheads="1"/>
          </p:cNvSpPr>
          <p:nvPr/>
        </p:nvSpPr>
        <p:spPr bwMode="auto">
          <a:xfrm>
            <a:off x="3962400" y="4767263"/>
            <a:ext cx="762000" cy="60801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61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375D3A00-7B5D-4586-8E48-B816ACCE31C2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4506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6AC966D2-09A2-4D15-B812-5E3C7B41CBB6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16</a:t>
            </a:fld>
            <a:endParaRPr lang="en-US" altLang="en-US" smtClean="0"/>
          </a:p>
        </p:txBody>
      </p:sp>
      <p:sp>
        <p:nvSpPr>
          <p:cNvPr id="45063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990600"/>
            <a:ext cx="382905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Segmentation steps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407408" y="2542032"/>
            <a:ext cx="91440" cy="91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1905000" y="5729288"/>
            <a:ext cx="5943600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en-US" altLang="en-US" b="1" dirty="0" smtClean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ISLET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Step 7: difference: forest mask – Step 6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47107" name="Picture 4" descr="patchgr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460500"/>
            <a:ext cx="6038850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3D532448-567A-4869-8FE4-34BC102D348D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81B8DD9F-934F-474F-A6DF-C2F3DABA4BBB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17</a:t>
            </a:fld>
            <a:endParaRPr lang="en-US" altLang="en-US" smtClean="0"/>
          </a:p>
        </p:txBody>
      </p:sp>
      <p:sp>
        <p:nvSpPr>
          <p:cNvPr id="47110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990600"/>
            <a:ext cx="382905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Segmentation steps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425696" y="2523744"/>
            <a:ext cx="109728" cy="1097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1905000" y="5756275"/>
            <a:ext cx="5943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en-US" altLang="en-US" b="1" dirty="0" smtClean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ISLET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Result: forest mask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showing </a:t>
            </a:r>
            <a:r>
              <a:rPr lang="en-US" altLang="en-US" b="1" dirty="0">
                <a:solidFill>
                  <a:srgbClr val="0099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CORE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+ </a:t>
            </a:r>
            <a:r>
              <a:rPr lang="en-US" altLang="en-US" b="1" dirty="0" smtClean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ISLET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forest pixels </a:t>
            </a:r>
          </a:p>
        </p:txBody>
      </p:sp>
      <p:sp>
        <p:nvSpPr>
          <p:cNvPr id="49156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80971A6F-05DE-44AF-B088-7588EEDD7A9D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74331B3-8482-49FA-BE91-BE481E5E5B5D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</a:t>
            </a:fld>
            <a:endParaRPr lang="en-US" altLang="en-US" smtClean="0"/>
          </a:p>
        </p:txBody>
      </p:sp>
      <p:sp>
        <p:nvSpPr>
          <p:cNvPr id="49158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990600"/>
            <a:ext cx="382905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Segmentation steps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90472"/>
            <a:ext cx="6035040" cy="4217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838200" y="5756275"/>
            <a:ext cx="7848600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EDGE: flood-fill       the background from outside image boundaries:</a:t>
            </a:r>
            <a:b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EDGE: ‘wet buffer zone’ </a:t>
            </a:r>
            <a:r>
              <a:rPr lang="en-US" altLang="en-US" b="1" dirty="0" smtClean="0">
                <a:solidFill>
                  <a:srgbClr val="3333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PERFORATED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‘dry buffer zone’</a:t>
            </a: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6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80971A6F-05DE-44AF-B088-7588EEDD7A9D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74331B3-8482-49FA-BE91-BE481E5E5B5D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19</a:t>
            </a:fld>
            <a:endParaRPr lang="en-US" altLang="en-US" smtClean="0"/>
          </a:p>
        </p:txBody>
      </p:sp>
      <p:sp>
        <p:nvSpPr>
          <p:cNvPr id="49158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990600"/>
            <a:ext cx="382905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Segmentation steps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90472"/>
            <a:ext cx="6035040" cy="421783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963890" y="4800600"/>
            <a:ext cx="381000" cy="380952"/>
            <a:chOff x="7963890" y="4800600"/>
            <a:chExt cx="381000" cy="38095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963890" y="4800600"/>
              <a:ext cx="381000" cy="38095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8000999" y="4876800"/>
              <a:ext cx="274320" cy="27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95600" y="5715048"/>
            <a:ext cx="381000" cy="380952"/>
            <a:chOff x="7963890" y="4800600"/>
            <a:chExt cx="381000" cy="38095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963890" y="4800600"/>
              <a:ext cx="381000" cy="38095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auto">
            <a:xfrm>
              <a:off x="8000999" y="4876800"/>
              <a:ext cx="274320" cy="27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29200" y="1012635"/>
            <a:ext cx="381000" cy="380952"/>
            <a:chOff x="7963890" y="4800600"/>
            <a:chExt cx="381000" cy="38095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963890" y="4800600"/>
              <a:ext cx="381000" cy="38095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 bwMode="auto">
            <a:xfrm>
              <a:off x="8000999" y="4876800"/>
              <a:ext cx="274320" cy="27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1219200" y="3124200"/>
            <a:ext cx="381000" cy="380952"/>
            <a:chOff x="7963890" y="4800600"/>
            <a:chExt cx="381000" cy="38095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963890" y="4800600"/>
              <a:ext cx="381000" cy="38095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8000999" y="4876800"/>
              <a:ext cx="274320" cy="27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9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90488" y="1679575"/>
            <a:ext cx="8884383" cy="384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The workshop will address the following topics:</a:t>
            </a:r>
          </a:p>
          <a:p>
            <a: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2200" b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13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1) Introduction and motivation for new ways of pattern analysis</a:t>
            </a:r>
          </a:p>
          <a:p>
            <a:pPr eaLnBrk="1">
              <a:lnSpc>
                <a:spcPct val="13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rgbClr val="0099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2) MSPA: Morphological Spatial Pattern Analysis</a:t>
            </a:r>
            <a:br>
              <a:rPr lang="en-US" altLang="en-US" sz="2200" b="1" dirty="0">
                <a:solidFill>
                  <a:srgbClr val="0099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3) GuidosToolbox: program features and processing options</a:t>
            </a:r>
            <a:br>
              <a:rPr lang="en-US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4) Hands-On examples using a training data set: </a:t>
            </a:r>
          </a:p>
          <a:p>
            <a:pPr eaLnBrk="1">
              <a:lnSpc>
                <a:spcPct val="13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a) data preparation </a:t>
            </a:r>
            <a:br>
              <a:rPr lang="en-US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b) MSPA, connectivity, fragmentation, contortion, mosaic,… </a:t>
            </a:r>
            <a:br>
              <a:rPr lang="en-US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c) post-processing: exporting to GeoTiff, GoogleEarth </a:t>
            </a:r>
            <a:r>
              <a:rPr lang="en-US" altLang="en-US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overlays</a:t>
            </a:r>
            <a:endParaRPr lang="en-US" altLang="en-US" sz="2200" b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98080A0A-AB87-49ED-83E1-BDFD49A8D3E1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97DD8846-E7F5-421F-A3B6-BAE4FCA25A5D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en-US" altLang="en-US" smtClean="0"/>
          </a:p>
        </p:txBody>
      </p:sp>
      <p:sp>
        <p:nvSpPr>
          <p:cNvPr id="14341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2" name="Group 11"/>
          <p:cNvGrpSpPr>
            <a:grpSpLocks/>
          </p:cNvGrpSpPr>
          <p:nvPr/>
        </p:nvGrpSpPr>
        <p:grpSpPr bwMode="auto">
          <a:xfrm>
            <a:off x="103188" y="990600"/>
            <a:ext cx="4087812" cy="412750"/>
            <a:chOff x="103396" y="990600"/>
            <a:chExt cx="4087603" cy="412528"/>
          </a:xfrm>
        </p:grpSpPr>
        <p:sp>
          <p:nvSpPr>
            <p:cNvPr id="14343" name="Text Box 18"/>
            <p:cNvSpPr txBox="1">
              <a:spLocks noChangeArrowheads="1"/>
            </p:cNvSpPr>
            <p:nvPr/>
          </p:nvSpPr>
          <p:spPr bwMode="auto">
            <a:xfrm>
              <a:off x="103396" y="990600"/>
              <a:ext cx="4087603" cy="41252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200" b="1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    GuidosToolbox Workshop</a:t>
              </a:r>
              <a:endParaRPr lang="en-GB" altLang="en-US" sz="2200"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14344" name="Picture 4" descr="Guidos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" y="990600"/>
              <a:ext cx="381000" cy="398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3"/>
          <p:cNvSpPr txBox="1">
            <a:spLocks noChangeArrowheads="1"/>
          </p:cNvSpPr>
          <p:nvPr/>
        </p:nvSpPr>
        <p:spPr bwMode="auto">
          <a:xfrm>
            <a:off x="1447800" y="5756275"/>
            <a:ext cx="6858000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b="1" dirty="0">
                <a:solidFill>
                  <a:srgbClr val="0099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CORE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+ </a:t>
            </a:r>
            <a:r>
              <a:rPr lang="en-US" altLang="en-US" b="1" dirty="0" smtClean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ISLET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+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EDGE + </a:t>
            </a:r>
            <a:r>
              <a:rPr lang="en-US" altLang="en-US" b="1" dirty="0">
                <a:solidFill>
                  <a:srgbClr val="3333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PERFORATED</a:t>
            </a:r>
            <a:r>
              <a:rPr lang="en-US" altLang="en-US" b="1" dirty="0">
                <a:solidFill>
                  <a:srgbClr val="FDE23D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forest pixels </a:t>
            </a:r>
          </a:p>
        </p:txBody>
      </p:sp>
      <p:sp>
        <p:nvSpPr>
          <p:cNvPr id="83972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127989AA-626C-4D72-8ED3-1F2CE5170E9B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914A74F5-98FC-4AA4-B43E-0FF0108DD1CD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20</a:t>
            </a:fld>
            <a:endParaRPr lang="en-US" altLang="en-US" smtClean="0"/>
          </a:p>
        </p:txBody>
      </p:sp>
      <p:sp>
        <p:nvSpPr>
          <p:cNvPr id="8397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990600"/>
            <a:ext cx="382905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Segmentation steps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90472"/>
            <a:ext cx="6035040" cy="4217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38"/>
          <p:cNvGrpSpPr>
            <a:grpSpLocks/>
          </p:cNvGrpSpPr>
          <p:nvPr/>
        </p:nvGrpSpPr>
        <p:grpSpPr bwMode="auto">
          <a:xfrm>
            <a:off x="457200" y="1466850"/>
            <a:ext cx="8186738" cy="4845050"/>
            <a:chOff x="576" y="979"/>
            <a:chExt cx="4404" cy="2675"/>
          </a:xfrm>
        </p:grpSpPr>
        <p:sp>
          <p:nvSpPr>
            <p:cNvPr id="86023" name="Line 5"/>
            <p:cNvSpPr>
              <a:spLocks noChangeShapeType="1"/>
            </p:cNvSpPr>
            <p:nvPr/>
          </p:nvSpPr>
          <p:spPr bwMode="auto">
            <a:xfrm>
              <a:off x="640" y="1152"/>
              <a:ext cx="0" cy="24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US"/>
            </a:p>
          </p:txBody>
        </p:sp>
        <p:sp>
          <p:nvSpPr>
            <p:cNvPr id="86024" name="Line 6"/>
            <p:cNvSpPr>
              <a:spLocks noChangeShapeType="1"/>
            </p:cNvSpPr>
            <p:nvPr/>
          </p:nvSpPr>
          <p:spPr bwMode="auto">
            <a:xfrm>
              <a:off x="640" y="1512"/>
              <a:ext cx="35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US"/>
            </a:p>
          </p:txBody>
        </p:sp>
        <p:sp>
          <p:nvSpPr>
            <p:cNvPr id="86025" name="Text Box 8"/>
            <p:cNvSpPr txBox="1">
              <a:spLocks noChangeArrowheads="1"/>
            </p:cNvSpPr>
            <p:nvPr/>
          </p:nvSpPr>
          <p:spPr bwMode="auto">
            <a:xfrm>
              <a:off x="576" y="979"/>
              <a:ext cx="74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1600" b="1" i="1">
                  <a:solidFill>
                    <a:srgbClr val="FF0000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0:</a:t>
              </a:r>
              <a:r>
                <a:rPr lang="en-US" altLang="en-US" sz="1600" b="1">
                  <a:solidFill>
                    <a:srgbClr val="FF0000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binary input</a:t>
              </a:r>
            </a:p>
          </p:txBody>
        </p:sp>
        <p:sp>
          <p:nvSpPr>
            <p:cNvPr id="86026" name="Text Box 9"/>
            <p:cNvSpPr txBox="1">
              <a:spLocks noChangeArrowheads="1"/>
            </p:cNvSpPr>
            <p:nvPr/>
          </p:nvSpPr>
          <p:spPr bwMode="auto">
            <a:xfrm>
              <a:off x="640" y="2707"/>
              <a:ext cx="148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i4: (i0 – i2 – i3) </a:t>
              </a:r>
              <a:r>
                <a:rPr lang="en-US" altLang="en-US" sz="1600" b="1" i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∩</a:t>
              </a:r>
              <a:r>
                <a:rPr lang="en-US" altLang="en-US" sz="16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Dilation(i1) </a:t>
              </a:r>
            </a:p>
          </p:txBody>
        </p:sp>
        <p:sp>
          <p:nvSpPr>
            <p:cNvPr id="86027" name="Text Box 10"/>
            <p:cNvSpPr txBox="1">
              <a:spLocks noChangeArrowheads="1"/>
            </p:cNvSpPr>
            <p:nvPr/>
          </p:nvSpPr>
          <p:spPr bwMode="auto">
            <a:xfrm>
              <a:off x="640" y="1657"/>
              <a:ext cx="181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i2: i0 – ReconstructionByDilation(i1) </a:t>
              </a:r>
            </a:p>
          </p:txBody>
        </p:sp>
        <p:sp>
          <p:nvSpPr>
            <p:cNvPr id="86028" name="Text Box 11"/>
            <p:cNvSpPr txBox="1">
              <a:spLocks noChangeArrowheads="1"/>
            </p:cNvSpPr>
            <p:nvPr/>
          </p:nvSpPr>
          <p:spPr bwMode="auto">
            <a:xfrm>
              <a:off x="635" y="1333"/>
              <a:ext cx="79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i1: Erosion(i0) </a:t>
              </a:r>
            </a:p>
          </p:txBody>
        </p:sp>
        <p:sp>
          <p:nvSpPr>
            <p:cNvPr id="86029" name="Text Box 12"/>
            <p:cNvSpPr txBox="1">
              <a:spLocks noChangeArrowheads="1"/>
            </p:cNvSpPr>
            <p:nvPr/>
          </p:nvSpPr>
          <p:spPr bwMode="auto">
            <a:xfrm>
              <a:off x="640" y="2023"/>
              <a:ext cx="138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i3: SkeletonCoreAnchor(i0) </a:t>
              </a:r>
            </a:p>
          </p:txBody>
        </p:sp>
        <p:sp>
          <p:nvSpPr>
            <p:cNvPr id="86030" name="Text Box 13"/>
            <p:cNvSpPr txBox="1">
              <a:spLocks noChangeArrowheads="1"/>
            </p:cNvSpPr>
            <p:nvPr/>
          </p:nvSpPr>
          <p:spPr bwMode="auto">
            <a:xfrm>
              <a:off x="640" y="3456"/>
              <a:ext cx="94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i5: i0 – i2 – i3 – i4 </a:t>
              </a:r>
            </a:p>
          </p:txBody>
        </p:sp>
        <p:sp>
          <p:nvSpPr>
            <p:cNvPr id="86031" name="Text Box 14"/>
            <p:cNvSpPr txBox="1">
              <a:spLocks noChangeArrowheads="1"/>
            </p:cNvSpPr>
            <p:nvPr/>
          </p:nvSpPr>
          <p:spPr bwMode="auto">
            <a:xfrm>
              <a:off x="1024" y="2304"/>
              <a:ext cx="57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Connector:</a:t>
              </a:r>
            </a:p>
          </p:txBody>
        </p:sp>
        <p:sp>
          <p:nvSpPr>
            <p:cNvPr id="86032" name="Line 15"/>
            <p:cNvSpPr>
              <a:spLocks noChangeShapeType="1"/>
            </p:cNvSpPr>
            <p:nvPr/>
          </p:nvSpPr>
          <p:spPr bwMode="auto">
            <a:xfrm>
              <a:off x="2112" y="2412"/>
              <a:ext cx="1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US"/>
            </a:p>
          </p:txBody>
        </p:sp>
        <p:sp>
          <p:nvSpPr>
            <p:cNvPr id="86033" name="Text Box 16"/>
            <p:cNvSpPr txBox="1">
              <a:spLocks noChangeArrowheads="1"/>
            </p:cNvSpPr>
            <p:nvPr/>
          </p:nvSpPr>
          <p:spPr bwMode="auto">
            <a:xfrm>
              <a:off x="4608" y="1404"/>
              <a:ext cx="372" cy="1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CORE</a:t>
              </a:r>
            </a:p>
          </p:txBody>
        </p:sp>
        <p:sp>
          <p:nvSpPr>
            <p:cNvPr id="86034" name="Line 17"/>
            <p:cNvSpPr>
              <a:spLocks noChangeShapeType="1"/>
            </p:cNvSpPr>
            <p:nvPr/>
          </p:nvSpPr>
          <p:spPr bwMode="auto">
            <a:xfrm>
              <a:off x="640" y="1836"/>
              <a:ext cx="35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US"/>
            </a:p>
          </p:txBody>
        </p:sp>
        <p:sp>
          <p:nvSpPr>
            <p:cNvPr id="86035" name="Line 18"/>
            <p:cNvSpPr>
              <a:spLocks noChangeShapeType="1"/>
            </p:cNvSpPr>
            <p:nvPr/>
          </p:nvSpPr>
          <p:spPr bwMode="auto">
            <a:xfrm>
              <a:off x="640" y="2196"/>
              <a:ext cx="2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US"/>
            </a:p>
          </p:txBody>
        </p:sp>
        <p:sp>
          <p:nvSpPr>
            <p:cNvPr id="86036" name="Line 19"/>
            <p:cNvSpPr>
              <a:spLocks noChangeShapeType="1"/>
            </p:cNvSpPr>
            <p:nvPr/>
          </p:nvSpPr>
          <p:spPr bwMode="auto">
            <a:xfrm>
              <a:off x="640" y="3629"/>
              <a:ext cx="35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US"/>
            </a:p>
          </p:txBody>
        </p:sp>
        <p:sp>
          <p:nvSpPr>
            <p:cNvPr id="86037" name="Line 20"/>
            <p:cNvSpPr>
              <a:spLocks noChangeShapeType="1"/>
            </p:cNvSpPr>
            <p:nvPr/>
          </p:nvSpPr>
          <p:spPr bwMode="auto">
            <a:xfrm>
              <a:off x="640" y="2880"/>
              <a:ext cx="2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US"/>
            </a:p>
          </p:txBody>
        </p:sp>
        <p:sp>
          <p:nvSpPr>
            <p:cNvPr id="86038" name="Text Box 21"/>
            <p:cNvSpPr txBox="1">
              <a:spLocks noChangeArrowheads="1"/>
            </p:cNvSpPr>
            <p:nvPr/>
          </p:nvSpPr>
          <p:spPr bwMode="auto">
            <a:xfrm>
              <a:off x="2240" y="2239"/>
              <a:ext cx="65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same Core? </a:t>
              </a:r>
            </a:p>
          </p:txBody>
        </p:sp>
        <p:sp>
          <p:nvSpPr>
            <p:cNvPr id="86039" name="Line 22"/>
            <p:cNvSpPr>
              <a:spLocks noChangeShapeType="1"/>
            </p:cNvSpPr>
            <p:nvPr/>
          </p:nvSpPr>
          <p:spPr bwMode="auto">
            <a:xfrm flipV="1">
              <a:off x="3264" y="2232"/>
              <a:ext cx="832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US"/>
            </a:p>
          </p:txBody>
        </p:sp>
        <p:sp>
          <p:nvSpPr>
            <p:cNvPr id="86040" name="Line 23"/>
            <p:cNvSpPr>
              <a:spLocks noChangeShapeType="1"/>
            </p:cNvSpPr>
            <p:nvPr/>
          </p:nvSpPr>
          <p:spPr bwMode="auto">
            <a:xfrm>
              <a:off x="3264" y="2412"/>
              <a:ext cx="83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US"/>
            </a:p>
          </p:txBody>
        </p:sp>
        <p:sp>
          <p:nvSpPr>
            <p:cNvPr id="86041" name="Text Box 24"/>
            <p:cNvSpPr txBox="1">
              <a:spLocks noChangeArrowheads="1"/>
            </p:cNvSpPr>
            <p:nvPr/>
          </p:nvSpPr>
          <p:spPr bwMode="auto">
            <a:xfrm>
              <a:off x="4608" y="1764"/>
              <a:ext cx="366" cy="1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ISLET</a:t>
              </a:r>
            </a:p>
          </p:txBody>
        </p:sp>
        <p:sp>
          <p:nvSpPr>
            <p:cNvPr id="86042" name="Text Box 25"/>
            <p:cNvSpPr txBox="1">
              <a:spLocks noChangeArrowheads="1"/>
            </p:cNvSpPr>
            <p:nvPr/>
          </p:nvSpPr>
          <p:spPr bwMode="auto">
            <a:xfrm>
              <a:off x="4603" y="2088"/>
              <a:ext cx="368" cy="1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LOOP</a:t>
              </a:r>
            </a:p>
          </p:txBody>
        </p:sp>
        <p:sp>
          <p:nvSpPr>
            <p:cNvPr id="86043" name="Text Box 26"/>
            <p:cNvSpPr txBox="1">
              <a:spLocks noChangeArrowheads="1"/>
            </p:cNvSpPr>
            <p:nvPr/>
          </p:nvSpPr>
          <p:spPr bwMode="auto">
            <a:xfrm>
              <a:off x="4416" y="2484"/>
              <a:ext cx="462" cy="1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BRIDGE</a:t>
              </a:r>
            </a:p>
          </p:txBody>
        </p:sp>
        <p:sp>
          <p:nvSpPr>
            <p:cNvPr id="86044" name="Text Box 27"/>
            <p:cNvSpPr txBox="1">
              <a:spLocks noChangeArrowheads="1"/>
            </p:cNvSpPr>
            <p:nvPr/>
          </p:nvSpPr>
          <p:spPr bwMode="auto">
            <a:xfrm>
              <a:off x="4133" y="2844"/>
              <a:ext cx="766" cy="16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PERFORATION</a:t>
              </a:r>
            </a:p>
          </p:txBody>
        </p:sp>
        <p:sp>
          <p:nvSpPr>
            <p:cNvPr id="86045" name="Text Box 28"/>
            <p:cNvSpPr txBox="1">
              <a:spLocks noChangeArrowheads="1"/>
            </p:cNvSpPr>
            <p:nvPr/>
          </p:nvSpPr>
          <p:spPr bwMode="auto">
            <a:xfrm>
              <a:off x="4608" y="3204"/>
              <a:ext cx="367" cy="1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EDGE</a:t>
              </a:r>
            </a:p>
          </p:txBody>
        </p:sp>
        <p:sp>
          <p:nvSpPr>
            <p:cNvPr id="86046" name="Text Box 29"/>
            <p:cNvSpPr txBox="1">
              <a:spLocks noChangeArrowheads="1"/>
            </p:cNvSpPr>
            <p:nvPr/>
          </p:nvSpPr>
          <p:spPr bwMode="auto">
            <a:xfrm>
              <a:off x="4352" y="3490"/>
              <a:ext cx="502" cy="1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BRANCH</a:t>
              </a:r>
            </a:p>
          </p:txBody>
        </p:sp>
        <p:sp>
          <p:nvSpPr>
            <p:cNvPr id="86047" name="Text Box 30"/>
            <p:cNvSpPr txBox="1">
              <a:spLocks noChangeArrowheads="1"/>
            </p:cNvSpPr>
            <p:nvPr/>
          </p:nvSpPr>
          <p:spPr bwMode="auto">
            <a:xfrm>
              <a:off x="1024" y="3024"/>
              <a:ext cx="54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Boundary:</a:t>
              </a:r>
            </a:p>
          </p:txBody>
        </p:sp>
        <p:sp>
          <p:nvSpPr>
            <p:cNvPr id="86048" name="Line 31"/>
            <p:cNvSpPr>
              <a:spLocks noChangeShapeType="1"/>
            </p:cNvSpPr>
            <p:nvPr/>
          </p:nvSpPr>
          <p:spPr bwMode="auto">
            <a:xfrm>
              <a:off x="2048" y="3132"/>
              <a:ext cx="12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US"/>
            </a:p>
          </p:txBody>
        </p:sp>
        <p:sp>
          <p:nvSpPr>
            <p:cNvPr id="86049" name="Text Box 32"/>
            <p:cNvSpPr txBox="1">
              <a:spLocks noChangeArrowheads="1"/>
            </p:cNvSpPr>
            <p:nvPr/>
          </p:nvSpPr>
          <p:spPr bwMode="auto">
            <a:xfrm>
              <a:off x="1984" y="2952"/>
              <a:ext cx="69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i4 </a:t>
              </a:r>
              <a:r>
                <a:rPr lang="en-US" altLang="en-US" sz="1600" b="1" i="1">
                  <a:solidFill>
                    <a:srgbClr val="FF0000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∩ holes(i1)</a:t>
              </a:r>
              <a:r>
                <a:rPr lang="en-US" altLang="en-US" sz="16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6050" name="Line 33"/>
            <p:cNvSpPr>
              <a:spLocks noChangeShapeType="1"/>
            </p:cNvSpPr>
            <p:nvPr/>
          </p:nvSpPr>
          <p:spPr bwMode="auto">
            <a:xfrm flipV="1">
              <a:off x="3264" y="2952"/>
              <a:ext cx="832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US"/>
            </a:p>
          </p:txBody>
        </p:sp>
        <p:sp>
          <p:nvSpPr>
            <p:cNvPr id="86051" name="Line 34"/>
            <p:cNvSpPr>
              <a:spLocks noChangeShapeType="1"/>
            </p:cNvSpPr>
            <p:nvPr/>
          </p:nvSpPr>
          <p:spPr bwMode="auto">
            <a:xfrm>
              <a:off x="3264" y="3132"/>
              <a:ext cx="83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US"/>
            </a:p>
          </p:txBody>
        </p:sp>
        <p:graphicFrame>
          <p:nvGraphicFramePr>
            <p:cNvPr id="8605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7432176"/>
                </p:ext>
              </p:extLst>
            </p:nvPr>
          </p:nvGraphicFramePr>
          <p:xfrm>
            <a:off x="2877" y="2061"/>
            <a:ext cx="6" cy="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67" name="Equation" r:id="rId4" imgW="114120" imgH="215640" progId="Equation.3">
                    <p:embed/>
                  </p:oleObj>
                </mc:Choice>
                <mc:Fallback>
                  <p:oleObj name="Equation" r:id="rId4" imgW="114120" imgH="21564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7" y="2061"/>
                          <a:ext cx="6" cy="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053" name="Text Box 37"/>
            <p:cNvSpPr txBox="1">
              <a:spLocks noChangeArrowheads="1"/>
            </p:cNvSpPr>
            <p:nvPr/>
          </p:nvSpPr>
          <p:spPr bwMode="auto">
            <a:xfrm rot="-1050738">
              <a:off x="3590" y="2165"/>
              <a:ext cx="26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yes </a:t>
              </a:r>
            </a:p>
          </p:txBody>
        </p:sp>
        <p:sp>
          <p:nvSpPr>
            <p:cNvPr id="86054" name="Text Box 38"/>
            <p:cNvSpPr txBox="1">
              <a:spLocks noChangeArrowheads="1"/>
            </p:cNvSpPr>
            <p:nvPr/>
          </p:nvSpPr>
          <p:spPr bwMode="auto">
            <a:xfrm rot="-1050738">
              <a:off x="3525" y="2921"/>
              <a:ext cx="26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yes </a:t>
              </a:r>
            </a:p>
          </p:txBody>
        </p:sp>
        <p:sp>
          <p:nvSpPr>
            <p:cNvPr id="86055" name="Text Box 39"/>
            <p:cNvSpPr txBox="1">
              <a:spLocks noChangeArrowheads="1"/>
            </p:cNvSpPr>
            <p:nvPr/>
          </p:nvSpPr>
          <p:spPr bwMode="auto">
            <a:xfrm rot="995338">
              <a:off x="3700" y="3095"/>
              <a:ext cx="24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</a:t>
              </a:r>
            </a:p>
          </p:txBody>
        </p:sp>
        <p:sp>
          <p:nvSpPr>
            <p:cNvPr id="86056" name="Text Box 40"/>
            <p:cNvSpPr txBox="1">
              <a:spLocks noChangeArrowheads="1"/>
            </p:cNvSpPr>
            <p:nvPr/>
          </p:nvSpPr>
          <p:spPr bwMode="auto">
            <a:xfrm rot="995338">
              <a:off x="3700" y="2375"/>
              <a:ext cx="24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16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</a:t>
              </a:r>
            </a:p>
          </p:txBody>
        </p:sp>
        <p:sp>
          <p:nvSpPr>
            <p:cNvPr id="86057" name="Line 41"/>
            <p:cNvSpPr>
              <a:spLocks noChangeShapeType="1"/>
            </p:cNvSpPr>
            <p:nvPr/>
          </p:nvSpPr>
          <p:spPr bwMode="auto">
            <a:xfrm>
              <a:off x="640" y="1188"/>
              <a:ext cx="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US"/>
            </a:p>
          </p:txBody>
        </p:sp>
      </p:grpSp>
      <p:sp>
        <p:nvSpPr>
          <p:cNvPr id="86019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94365EA2-D35C-4D96-A83F-C247F6FF034C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51244ED1-A437-4069-A315-FEF25DE5CB99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21</a:t>
            </a:fld>
            <a:endParaRPr lang="en-US" altLang="en-US" smtClean="0"/>
          </a:p>
        </p:txBody>
      </p:sp>
      <p:sp>
        <p:nvSpPr>
          <p:cNvPr id="86021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0" y="990600"/>
            <a:ext cx="382905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Segmentation steps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5162550" y="990600"/>
            <a:ext cx="3829050" cy="47067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Official, final MSPA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9" name="Text Box 5"/>
          <p:cNvSpPr txBox="1">
            <a:spLocks noChangeArrowheads="1"/>
          </p:cNvSpPr>
          <p:nvPr/>
        </p:nvSpPr>
        <p:spPr bwMode="auto">
          <a:xfrm>
            <a:off x="214313" y="1352550"/>
            <a:ext cx="8624887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MSPA: </a:t>
            </a:r>
            <a:r>
              <a:rPr lang="en-GB" sz="2900" b="1" dirty="0" err="1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homotopic</a:t>
            </a: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, anchored </a:t>
            </a:r>
            <a:r>
              <a:rPr lang="en-GB" sz="2900" b="1" dirty="0" err="1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skeletonization</a:t>
            </a:r>
            <a:endParaRPr lang="en-GB" sz="2900" b="1" dirty="0" smtClean="0"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806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57408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40"/>
          <p:cNvSpPr txBox="1">
            <a:spLocks noChangeArrowheads="1"/>
          </p:cNvSpPr>
          <p:nvPr/>
        </p:nvSpPr>
        <p:spPr bwMode="auto">
          <a:xfrm>
            <a:off x="366713" y="1905000"/>
            <a:ext cx="8320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Homotopic shrinking: skeleton of an object maintaining </a:t>
            </a:r>
            <a:b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the information of its shape (topology)</a:t>
            </a:r>
          </a:p>
        </p:txBody>
      </p:sp>
      <p:sp>
        <p:nvSpPr>
          <p:cNvPr id="88069" name="Text Box 41"/>
          <p:cNvSpPr txBox="1">
            <a:spLocks noChangeArrowheads="1"/>
          </p:cNvSpPr>
          <p:nvPr/>
        </p:nvSpPr>
        <p:spPr bwMode="auto">
          <a:xfrm>
            <a:off x="0" y="5759450"/>
            <a:ext cx="917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hlinkClick r:id="rId4"/>
              </a:rPr>
              <a:t>Iwanowski &amp; Soille</a:t>
            </a: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</a:rPr>
              <a:t>, 2005: Computer Analysis of Images and  Patterns, Lecture </a:t>
            </a:r>
            <a:b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</a:rPr>
              <a:t>Notes in Computer Science, Volume 3691/2005, 538-545, DOI: 10.1007/11556121_66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8070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4120043-F800-4B8E-B694-83AE8A28A815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8807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71C1B10A-774C-41B7-B70F-47F2685095CA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22</a:t>
            </a:fld>
            <a:endParaRPr lang="en-US" altLang="en-US" smtClean="0"/>
          </a:p>
        </p:txBody>
      </p:sp>
      <p:sp>
        <p:nvSpPr>
          <p:cNvPr id="88072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7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27150"/>
            <a:ext cx="7153275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F91848A1-26D3-45E4-8CFC-808B3A1C02C6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EF2A3ED3-4E43-42F5-9B3C-FC8D19098A1A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23</a:t>
            </a:fld>
            <a:endParaRPr lang="en-US" altLang="en-US" smtClean="0"/>
          </a:p>
        </p:txBody>
      </p:sp>
      <p:sp>
        <p:nvSpPr>
          <p:cNvPr id="90117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838200"/>
            <a:ext cx="382905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Segmentation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8690D767-C1B2-4CF8-83C8-D0DA6DA315D7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92163" name="Slide Number Placeholder 4"/>
          <p:cNvSpPr txBox="1">
            <a:spLocks/>
          </p:cNvSpPr>
          <p:nvPr/>
        </p:nvSpPr>
        <p:spPr bwMode="auto">
          <a:xfrm>
            <a:off x="6373813" y="6551613"/>
            <a:ext cx="2133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40C39EFA-61FA-489A-95FF-A27C877E7656}" type="slidenum">
              <a:rPr lang="en-US" altLang="en-US" sz="1000"/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9216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65" name="Picture 29" descr="msp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514600"/>
            <a:ext cx="4594225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Text Box 27"/>
          <p:cNvSpPr txBox="1">
            <a:spLocks noChangeArrowheads="1"/>
          </p:cNvSpPr>
          <p:nvPr/>
        </p:nvSpPr>
        <p:spPr bwMode="auto">
          <a:xfrm>
            <a:off x="6737350" y="1824038"/>
            <a:ext cx="17970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900" b="1" u="sng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OUTPUT:</a:t>
            </a:r>
          </a:p>
        </p:txBody>
      </p:sp>
      <p:grpSp>
        <p:nvGrpSpPr>
          <p:cNvPr id="92167" name="Group 13"/>
          <p:cNvGrpSpPr>
            <a:grpSpLocks/>
          </p:cNvGrpSpPr>
          <p:nvPr/>
        </p:nvGrpSpPr>
        <p:grpSpPr bwMode="auto">
          <a:xfrm>
            <a:off x="4930775" y="2362200"/>
            <a:ext cx="4456113" cy="4025900"/>
            <a:chOff x="4930775" y="2232025"/>
            <a:chExt cx="4279900" cy="4487863"/>
          </a:xfrm>
        </p:grpSpPr>
        <p:sp>
          <p:nvSpPr>
            <p:cNvPr id="92171" name="Rectangle 2"/>
            <p:cNvSpPr>
              <a:spLocks noChangeArrowheads="1"/>
            </p:cNvSpPr>
            <p:nvPr/>
          </p:nvSpPr>
          <p:spPr bwMode="auto">
            <a:xfrm>
              <a:off x="4930775" y="5735638"/>
              <a:ext cx="227013" cy="230187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en-US" altLang="en-US" sz="1600" b="1">
                <a:solidFill>
                  <a:srgbClr val="FF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2172" name="Rectangle 3"/>
            <p:cNvSpPr>
              <a:spLocks noChangeArrowheads="1"/>
            </p:cNvSpPr>
            <p:nvPr/>
          </p:nvSpPr>
          <p:spPr bwMode="auto">
            <a:xfrm>
              <a:off x="4930775" y="5127625"/>
              <a:ext cx="227013" cy="228600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en-US" altLang="en-US" sz="1600" b="1">
                <a:solidFill>
                  <a:srgbClr val="FF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2173" name="Rectangle 4"/>
            <p:cNvSpPr>
              <a:spLocks noChangeArrowheads="1"/>
            </p:cNvSpPr>
            <p:nvPr/>
          </p:nvSpPr>
          <p:spPr bwMode="auto">
            <a:xfrm>
              <a:off x="4930775" y="3756025"/>
              <a:ext cx="227013" cy="22701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en-US" altLang="en-US" sz="1600" b="1">
                <a:solidFill>
                  <a:srgbClr val="FF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2174" name="Rectangle 5"/>
            <p:cNvSpPr>
              <a:spLocks noChangeArrowheads="1"/>
            </p:cNvSpPr>
            <p:nvPr/>
          </p:nvSpPr>
          <p:spPr bwMode="auto">
            <a:xfrm>
              <a:off x="4930775" y="4441825"/>
              <a:ext cx="227013" cy="227013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en-US" altLang="en-US" sz="1600" b="1">
                <a:solidFill>
                  <a:srgbClr val="FF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2175" name="Rectangle 6"/>
            <p:cNvSpPr>
              <a:spLocks noChangeArrowheads="1"/>
            </p:cNvSpPr>
            <p:nvPr/>
          </p:nvSpPr>
          <p:spPr bwMode="auto">
            <a:xfrm>
              <a:off x="4932363" y="2382838"/>
              <a:ext cx="227012" cy="230187"/>
            </a:xfrm>
            <a:prstGeom prst="rect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en-US" altLang="en-US" sz="1600" b="1">
                <a:solidFill>
                  <a:srgbClr val="FF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2176" name="Rectangle 7"/>
            <p:cNvSpPr>
              <a:spLocks noChangeArrowheads="1"/>
            </p:cNvSpPr>
            <p:nvPr/>
          </p:nvSpPr>
          <p:spPr bwMode="auto">
            <a:xfrm>
              <a:off x="4930775" y="3068638"/>
              <a:ext cx="227013" cy="228600"/>
            </a:xfrm>
            <a:prstGeom prst="rect">
              <a:avLst/>
            </a:prstGeom>
            <a:solidFill>
              <a:srgbClr val="9933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en-US" altLang="en-US" sz="1600" b="1">
                <a:solidFill>
                  <a:srgbClr val="FF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2177" name="Text Box 8"/>
            <p:cNvSpPr txBox="1">
              <a:spLocks noChangeArrowheads="1"/>
            </p:cNvSpPr>
            <p:nvPr/>
          </p:nvSpPr>
          <p:spPr bwMode="auto">
            <a:xfrm>
              <a:off x="5159375" y="2232025"/>
              <a:ext cx="37782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CORE: interior area of forest patch excluding forest perimeter</a:t>
              </a:r>
            </a:p>
          </p:txBody>
        </p:sp>
        <p:sp>
          <p:nvSpPr>
            <p:cNvPr id="92178" name="Text Box 9"/>
            <p:cNvSpPr txBox="1">
              <a:spLocks noChangeArrowheads="1"/>
            </p:cNvSpPr>
            <p:nvPr/>
          </p:nvSpPr>
          <p:spPr bwMode="auto">
            <a:xfrm>
              <a:off x="5159375" y="2917825"/>
              <a:ext cx="2862263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ISLET: disjoint and too small to contain Core</a:t>
              </a:r>
            </a:p>
          </p:txBody>
        </p:sp>
        <p:sp>
          <p:nvSpPr>
            <p:cNvPr id="92179" name="Text Box 10"/>
            <p:cNvSpPr txBox="1">
              <a:spLocks noChangeArrowheads="1"/>
            </p:cNvSpPr>
            <p:nvPr/>
          </p:nvSpPr>
          <p:spPr bwMode="auto">
            <a:xfrm>
              <a:off x="5159375" y="3605213"/>
              <a:ext cx="3852863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LOOP: connected at more than one end to the </a:t>
              </a:r>
              <a:r>
                <a:rPr lang="en-US" altLang="en-US" b="1" u="sng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same Core</a:t>
              </a:r>
              <a:r>
                <a:rPr lang="en-US" altLang="en-US" b="1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patch</a:t>
              </a:r>
              <a:endParaRPr lang="en-US" altLang="en-US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2180" name="Text Box 11"/>
            <p:cNvSpPr txBox="1">
              <a:spLocks noChangeArrowheads="1"/>
            </p:cNvSpPr>
            <p:nvPr/>
          </p:nvSpPr>
          <p:spPr bwMode="auto">
            <a:xfrm>
              <a:off x="5159375" y="4321175"/>
              <a:ext cx="39846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BRIDGE: connected at more than one end to </a:t>
              </a:r>
              <a:r>
                <a:rPr lang="en-US" altLang="en-US" b="1" u="sng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different Core</a:t>
              </a:r>
              <a:r>
                <a:rPr lang="en-US" altLang="en-US" b="1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patches</a:t>
              </a:r>
            </a:p>
          </p:txBody>
        </p:sp>
        <p:sp>
          <p:nvSpPr>
            <p:cNvPr id="92181" name="Text Box 12"/>
            <p:cNvSpPr txBox="1">
              <a:spLocks noChangeArrowheads="1"/>
            </p:cNvSpPr>
            <p:nvPr/>
          </p:nvSpPr>
          <p:spPr bwMode="auto">
            <a:xfrm>
              <a:off x="5170488" y="4975225"/>
              <a:ext cx="29940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PERFORATION: internal patch perimeter</a:t>
              </a:r>
            </a:p>
          </p:txBody>
        </p:sp>
        <p:sp>
          <p:nvSpPr>
            <p:cNvPr id="92182" name="Text Box 14"/>
            <p:cNvSpPr txBox="1">
              <a:spLocks noChangeArrowheads="1"/>
            </p:cNvSpPr>
            <p:nvPr/>
          </p:nvSpPr>
          <p:spPr bwMode="auto">
            <a:xfrm>
              <a:off x="5170488" y="6073775"/>
              <a:ext cx="404018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BRANCH: connected at one end to Edge, Perforation, Bridge, or Loop.</a:t>
              </a:r>
            </a:p>
          </p:txBody>
        </p:sp>
        <p:sp>
          <p:nvSpPr>
            <p:cNvPr id="92183" name="Rectangle 15"/>
            <p:cNvSpPr>
              <a:spLocks noChangeArrowheads="1"/>
            </p:cNvSpPr>
            <p:nvPr/>
          </p:nvSpPr>
          <p:spPr bwMode="auto">
            <a:xfrm>
              <a:off x="4930775" y="6194425"/>
              <a:ext cx="227013" cy="22701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en-US" altLang="en-US" sz="1600" b="1">
                <a:solidFill>
                  <a:srgbClr val="FF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92168" name="Text Box 13"/>
          <p:cNvSpPr txBox="1">
            <a:spLocks noChangeArrowheads="1"/>
          </p:cNvSpPr>
          <p:nvPr/>
        </p:nvSpPr>
        <p:spPr bwMode="auto">
          <a:xfrm>
            <a:off x="5183188" y="5410200"/>
            <a:ext cx="3808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EDGE: external patch perimeter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1371600" y="1279525"/>
            <a:ext cx="6856413" cy="4730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MSPA: Segmentation  </a:t>
            </a:r>
          </a:p>
        </p:txBody>
      </p:sp>
      <p:sp>
        <p:nvSpPr>
          <p:cNvPr id="92170" name="Text Box 27"/>
          <p:cNvSpPr txBox="1">
            <a:spLocks noChangeArrowheads="1"/>
          </p:cNvSpPr>
          <p:nvPr/>
        </p:nvSpPr>
        <p:spPr bwMode="auto">
          <a:xfrm>
            <a:off x="1828800" y="1903413"/>
            <a:ext cx="14097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900" b="1" u="sng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INPUT: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42863" y="1828800"/>
            <a:ext cx="894873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n-US" altLang="en-US" sz="25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5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Geometric (generic!) for any binary mask &amp; any scale</a:t>
            </a:r>
          </a:p>
          <a:p>
            <a: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n-US" altLang="en-US" sz="25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Automated description of pattern and connectivity</a:t>
            </a:r>
          </a:p>
          <a:p>
            <a: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n-US" altLang="en-US" sz="25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spatial detail of input and output are </a:t>
            </a:r>
            <a:r>
              <a:rPr lang="en-US" altLang="en-US" sz="2500" b="1" i="1" u="sng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identical</a:t>
            </a:r>
            <a:r>
              <a:rPr lang="en-US" altLang="en-US" sz="25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n-US" altLang="en-US" sz="25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Each pixel is in </a:t>
            </a:r>
            <a:r>
              <a:rPr lang="en-US" altLang="en-US" sz="2500" b="1" i="1" u="sng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one</a:t>
            </a:r>
            <a:r>
              <a:rPr lang="en-US" altLang="en-US" sz="25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of the mutually exclusive classes</a:t>
            </a:r>
          </a:p>
          <a:p>
            <a: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n-US" altLang="en-US" sz="25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Synthesis of object oriented and pixel based approach</a:t>
            </a:r>
            <a:endParaRPr lang="en-US" altLang="en-US" sz="2500" b="1" i="1" u="sng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3187" name="Picture 11" descr="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886200"/>
            <a:ext cx="3046413" cy="2484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12" descr="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3886200"/>
            <a:ext cx="3041650" cy="24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Line 13"/>
          <p:cNvSpPr>
            <a:spLocks noChangeShapeType="1"/>
          </p:cNvSpPr>
          <p:nvPr/>
        </p:nvSpPr>
        <p:spPr bwMode="auto">
          <a:xfrm>
            <a:off x="3919538" y="5181600"/>
            <a:ext cx="9794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0" name="Text Box 14"/>
          <p:cNvSpPr txBox="1">
            <a:spLocks noChangeArrowheads="1"/>
          </p:cNvSpPr>
          <p:nvPr/>
        </p:nvSpPr>
        <p:spPr bwMode="auto">
          <a:xfrm>
            <a:off x="3852863" y="4724400"/>
            <a:ext cx="10985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5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MSPA</a:t>
            </a:r>
          </a:p>
        </p:txBody>
      </p:sp>
      <p:sp>
        <p:nvSpPr>
          <p:cNvPr id="93191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D0ED5112-D736-4322-B95F-D073AD293329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9319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7B8C1652-C220-4BB8-B770-2A396993D86C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25</a:t>
            </a:fld>
            <a:endParaRPr lang="en-US" altLang="en-US" smtClean="0"/>
          </a:p>
        </p:txBody>
      </p:sp>
      <p:sp>
        <p:nvSpPr>
          <p:cNvPr id="93193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1371600" y="1295400"/>
            <a:ext cx="6856413" cy="4730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MSPA: Segmentation Features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115" y="1828800"/>
            <a:ext cx="6533685" cy="4497388"/>
          </a:xfrm>
          <a:prstGeom prst="rect">
            <a:avLst/>
          </a:prstGeom>
        </p:spPr>
      </p:pic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1524000" y="1276350"/>
            <a:ext cx="624840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square" lIns="81639" tIns="40820" rIns="81639" bIns="40820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MSPA processing parameters</a:t>
            </a:r>
          </a:p>
        </p:txBody>
      </p:sp>
      <p:sp>
        <p:nvSpPr>
          <p:cNvPr id="95236" name="Oval 6"/>
          <p:cNvSpPr>
            <a:spLocks noChangeArrowheads="1"/>
          </p:cNvSpPr>
          <p:nvPr/>
        </p:nvSpPr>
        <p:spPr bwMode="auto">
          <a:xfrm>
            <a:off x="1143000" y="3352800"/>
            <a:ext cx="2667000" cy="1066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37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496E62A3-64D0-4DCD-A9A1-B41F42F09660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9523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D8024FFF-8126-4987-8F08-A540D4A2374A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26</a:t>
            </a:fld>
            <a:endParaRPr lang="en-US" altLang="en-US" smtClean="0"/>
          </a:p>
        </p:txBody>
      </p:sp>
      <p:sp>
        <p:nvSpPr>
          <p:cNvPr id="95239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57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77788" y="1295400"/>
            <a:ext cx="8990012" cy="4699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MSPA parameter 1: </a:t>
            </a:r>
            <a:r>
              <a:rPr lang="en-GB" sz="2900" b="1" i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Foreground-Connectivity</a:t>
            </a: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 (8/4)</a:t>
            </a:r>
          </a:p>
        </p:txBody>
      </p:sp>
      <p:pic>
        <p:nvPicPr>
          <p:cNvPr id="96259" name="Picture 6" descr="par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943100"/>
            <a:ext cx="8255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8"/>
          <p:cNvSpPr txBox="1">
            <a:spLocks noChangeArrowheads="1"/>
          </p:cNvSpPr>
          <p:nvPr/>
        </p:nvSpPr>
        <p:spPr bwMode="auto">
          <a:xfrm>
            <a:off x="838200" y="5213350"/>
            <a:ext cx="77327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The white circles show the difference when using </a:t>
            </a:r>
            <a:b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8- (left image) or 4-connectivity (right image) for the </a:t>
            </a:r>
            <a:b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MSPA-parameter 1: </a:t>
            </a:r>
            <a:r>
              <a:rPr lang="en-US" altLang="en-US" sz="2400" b="1" i="1">
                <a:solidFill>
                  <a:srgbClr val="0000FF"/>
                </a:solidFill>
                <a:latin typeface="Arial" panose="020B0604020202020204" pitchFamily="34" charset="0"/>
              </a:rPr>
              <a:t>Foreground Connectivity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96261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063AB6ED-2F33-455B-B9AD-F30F08229A38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9626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84ABB6C7-1B95-456C-8D9C-D9EADF762707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27</a:t>
            </a:fld>
            <a:endParaRPr lang="en-US" altLang="en-US" smtClean="0"/>
          </a:p>
        </p:txBody>
      </p:sp>
      <p:sp>
        <p:nvSpPr>
          <p:cNvPr id="96263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5" descr="para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66900"/>
            <a:ext cx="8255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 Box 6"/>
          <p:cNvSpPr txBox="1">
            <a:spLocks noChangeArrowheads="1"/>
          </p:cNvSpPr>
          <p:nvPr/>
        </p:nvSpPr>
        <p:spPr bwMode="auto">
          <a:xfrm>
            <a:off x="76200" y="5124450"/>
            <a:ext cx="9250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Arial" panose="020B0604020202020204" pitchFamily="34" charset="0"/>
              </a:rPr>
              <a:t>EdgeWidth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increase reduces non-core area at the expense of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core-area and may change the pattern classes (white circles). </a:t>
            </a:r>
            <a:b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 i="1">
                <a:solidFill>
                  <a:srgbClr val="0000FF"/>
                </a:solidFill>
                <a:latin typeface="Arial" panose="020B0604020202020204" pitchFamily="34" charset="0"/>
              </a:rPr>
              <a:t>EdgeWidth</a:t>
            </a:r>
            <a:r>
              <a:rPr lang="en-US" altLang="en-US" sz="2400" b="1" i="1">
                <a:solidFill>
                  <a:schemeClr val="tx1"/>
                </a:solidFill>
                <a:latin typeface="Arial" panose="020B0604020202020204" pitchFamily="34" charset="0"/>
              </a:rPr>
              <a:t> changes do </a:t>
            </a:r>
            <a:r>
              <a:rPr lang="en-US" altLang="en-US" sz="2400" b="1" i="1" u="sng">
                <a:solidFill>
                  <a:schemeClr val="tx1"/>
                </a:solidFill>
                <a:latin typeface="Arial" panose="020B0604020202020204" pitchFamily="34" charset="0"/>
              </a:rPr>
              <a:t>not</a:t>
            </a:r>
            <a:r>
              <a:rPr lang="en-US" altLang="en-US" sz="2400" b="1" i="1">
                <a:solidFill>
                  <a:schemeClr val="tx1"/>
                </a:solidFill>
                <a:latin typeface="Arial" panose="020B0604020202020204" pitchFamily="34" charset="0"/>
              </a:rPr>
              <a:t> affect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total foreground coverage. </a:t>
            </a:r>
          </a:p>
        </p:txBody>
      </p:sp>
      <p:sp>
        <p:nvSpPr>
          <p:cNvPr id="97284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4EFFC6AF-4068-420D-A0FC-8FD5523F98F2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9728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9F8BD516-AB6C-4E4D-A51A-5CB1B6F013B9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28</a:t>
            </a:fld>
            <a:endParaRPr lang="en-US" altLang="en-US" smtClean="0"/>
          </a:p>
        </p:txBody>
      </p:sp>
      <p:sp>
        <p:nvSpPr>
          <p:cNvPr id="97286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7788" y="1295400"/>
            <a:ext cx="8990012" cy="4699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MSPA parameter </a:t>
            </a:r>
            <a:r>
              <a:rPr lang="en-GB" sz="2900" b="1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GB" sz="2900" b="1" i="1" dirty="0" err="1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EdgeWidth</a:t>
            </a: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 (1-100)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5" descr="para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0772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 Box 6"/>
          <p:cNvSpPr txBox="1">
            <a:spLocks noChangeArrowheads="1"/>
          </p:cNvSpPr>
          <p:nvPr/>
        </p:nvSpPr>
        <p:spPr bwMode="auto">
          <a:xfrm>
            <a:off x="0" y="5257800"/>
            <a:ext cx="8794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Arial" panose="020B0604020202020204" pitchFamily="34" charset="0"/>
              </a:rPr>
              <a:t>Transition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: set to </a:t>
            </a:r>
            <a:r>
              <a:rPr lang="en-US" altLang="en-US" sz="2400" b="1" i="1">
                <a:solidFill>
                  <a:schemeClr val="tx1"/>
                </a:solidFill>
                <a:latin typeface="Arial" panose="020B0604020202020204" pitchFamily="34" charset="0"/>
              </a:rPr>
              <a:t>show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connecting transition pixels to Core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area (white circles) or hide these pixels to maintain closed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perimeters for the classes perforation and edge. </a:t>
            </a:r>
          </a:p>
        </p:txBody>
      </p:sp>
      <p:sp>
        <p:nvSpPr>
          <p:cNvPr id="98308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3D93EDCC-206E-4EC3-AB1A-14E4DB1F5BCC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D3154B75-7676-4714-AAF5-AB87F4EFF435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29</a:t>
            </a:fld>
            <a:endParaRPr lang="en-US" altLang="en-US" smtClean="0"/>
          </a:p>
        </p:txBody>
      </p:sp>
      <p:sp>
        <p:nvSpPr>
          <p:cNvPr id="98310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7788" y="1295400"/>
            <a:ext cx="8990012" cy="4699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>
            <a:lvl1pPr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en-GB" altLang="en-US" sz="2900" b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MSPA parameter 3: </a:t>
            </a:r>
            <a:r>
              <a:rPr lang="en-GB" altLang="en-US" sz="2900" b="1" i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Transition</a:t>
            </a:r>
            <a:r>
              <a:rPr lang="en-GB" altLang="en-US" sz="2900" b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(1/0 – on/off)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BF0005B8-89FA-48F2-B9C6-D850025986FD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37DD4DD0-E217-4F80-A20C-2F907D667DE1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3</a:t>
            </a:fld>
            <a:endParaRPr lang="en-US" altLang="en-US" smtClean="0"/>
          </a:p>
        </p:txBody>
      </p:sp>
      <p:sp>
        <p:nvSpPr>
          <p:cNvPr id="1536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1143000" y="2779713"/>
            <a:ext cx="6858000" cy="2232025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75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7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sz="4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2) </a:t>
            </a:r>
            <a:r>
              <a:rPr lang="en-GB" altLang="en-US" sz="44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MSPA</a:t>
            </a:r>
          </a:p>
          <a:p>
            <a:pPr algn="ctr">
              <a:lnSpc>
                <a:spcPct val="97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sz="4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Morphological Spatial Pattern Analysis: </a:t>
            </a:r>
          </a:p>
        </p:txBody>
      </p:sp>
      <p:grpSp>
        <p:nvGrpSpPr>
          <p:cNvPr id="15366" name="Group 8"/>
          <p:cNvGrpSpPr>
            <a:grpSpLocks/>
          </p:cNvGrpSpPr>
          <p:nvPr/>
        </p:nvGrpSpPr>
        <p:grpSpPr bwMode="auto">
          <a:xfrm>
            <a:off x="103188" y="990600"/>
            <a:ext cx="4087812" cy="412750"/>
            <a:chOff x="103396" y="990600"/>
            <a:chExt cx="4087603" cy="412528"/>
          </a:xfrm>
        </p:grpSpPr>
        <p:sp>
          <p:nvSpPr>
            <p:cNvPr id="15367" name="Text Box 18"/>
            <p:cNvSpPr txBox="1">
              <a:spLocks noChangeArrowheads="1"/>
            </p:cNvSpPr>
            <p:nvPr/>
          </p:nvSpPr>
          <p:spPr bwMode="auto">
            <a:xfrm>
              <a:off x="103396" y="990600"/>
              <a:ext cx="4087603" cy="41252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•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lnSpc>
                  <a:spcPts val="2400"/>
                </a:lnSpc>
                <a:buClr>
                  <a:srgbClr val="37ACDE"/>
                </a:buClr>
                <a:buFont typeface="Wingdings" panose="05000000000000000000" pitchFamily="2" charset="2"/>
                <a:buChar char="§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lnSpc>
                  <a:spcPts val="2400"/>
                </a:lnSpc>
                <a:buClr>
                  <a:srgbClr val="37ACDE"/>
                </a:buClr>
                <a:buFont typeface="Arial" panose="020B0604020202020204" pitchFamily="34" charset="0"/>
                <a:buChar char="•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lnSpc>
                  <a:spcPts val="2400"/>
                </a:lnSpc>
                <a:buClr>
                  <a:srgbClr val="37ACDE"/>
                </a:buClr>
                <a:buFont typeface="Verdana" panose="020B0604030504040204" pitchFamily="34" charset="0"/>
                <a:buChar char="–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anose="020B0604030504040204" pitchFamily="34" charset="0"/>
                <a:buChar char="–"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 sz="1600">
                  <a:solidFill>
                    <a:srgbClr val="004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200" b="1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    GuidosToolbox Workshop</a:t>
              </a:r>
              <a:endParaRPr lang="en-GB" altLang="en-US" sz="2200"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15368" name="Picture 4" descr="Guidos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" y="990600"/>
              <a:ext cx="381000" cy="398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 descr="param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2450"/>
            <a:ext cx="68580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 Box 6"/>
          <p:cNvSpPr txBox="1">
            <a:spLocks noChangeArrowheads="1"/>
          </p:cNvSpPr>
          <p:nvPr/>
        </p:nvSpPr>
        <p:spPr bwMode="auto">
          <a:xfrm>
            <a:off x="1066800" y="4267200"/>
            <a:ext cx="1355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Intext=1</a:t>
            </a:r>
          </a:p>
        </p:txBody>
      </p:sp>
      <p:sp>
        <p:nvSpPr>
          <p:cNvPr id="99332" name="Text Box 7"/>
          <p:cNvSpPr txBox="1">
            <a:spLocks noChangeArrowheads="1"/>
          </p:cNvSpPr>
          <p:nvPr/>
        </p:nvSpPr>
        <p:spPr bwMode="auto">
          <a:xfrm>
            <a:off x="4572000" y="4267200"/>
            <a:ext cx="1355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Intext=0</a:t>
            </a:r>
          </a:p>
        </p:txBody>
      </p:sp>
      <p:sp>
        <p:nvSpPr>
          <p:cNvPr id="99333" name="Text Box 8"/>
          <p:cNvSpPr txBox="1">
            <a:spLocks noChangeArrowheads="1"/>
          </p:cNvSpPr>
          <p:nvPr/>
        </p:nvSpPr>
        <p:spPr bwMode="auto">
          <a:xfrm>
            <a:off x="0" y="4724400"/>
            <a:ext cx="94662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Arial" panose="020B0604020202020204" pitchFamily="34" charset="0"/>
              </a:rPr>
              <a:t>Intext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 can be used to add a second layer of the 7 basic classes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inside perforations. </a:t>
            </a:r>
            <a:b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When </a:t>
            </a:r>
            <a:r>
              <a:rPr lang="en-US" altLang="en-US" sz="2400" b="1" i="1">
                <a:solidFill>
                  <a:srgbClr val="0000FF"/>
                </a:solidFill>
                <a:latin typeface="Arial" panose="020B0604020202020204" pitchFamily="34" charset="0"/>
              </a:rPr>
              <a:t>Intext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 is on (1) a pixel offset of 100 is added to the </a:t>
            </a:r>
            <a:b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feature classes in the internal areas of the foreground objects.  </a:t>
            </a:r>
          </a:p>
        </p:txBody>
      </p:sp>
      <p:sp>
        <p:nvSpPr>
          <p:cNvPr id="99334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42F1F0D7-605E-40E5-BCE5-D71D0DFCD0E4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9933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B4631016-D957-498F-99D2-0CFB63AC11E1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30</a:t>
            </a:fld>
            <a:endParaRPr lang="en-US" altLang="en-US" smtClean="0"/>
          </a:p>
        </p:txBody>
      </p:sp>
      <p:sp>
        <p:nvSpPr>
          <p:cNvPr id="99336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7788" y="1295400"/>
            <a:ext cx="8990012" cy="4699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>
            <a:lvl1pPr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en-GB" altLang="en-US" sz="2900" b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MSPA parameter 4: </a:t>
            </a:r>
            <a:r>
              <a:rPr lang="en-GB" altLang="en-US" sz="2900" b="1" i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Intext</a:t>
            </a:r>
            <a:r>
              <a:rPr lang="en-GB" altLang="en-US" sz="2900" b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(1/0 – on/off)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1371600" y="1276350"/>
            <a:ext cx="6856413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MSPA input data</a:t>
            </a:r>
          </a:p>
        </p:txBody>
      </p:sp>
      <p:sp>
        <p:nvSpPr>
          <p:cNvPr id="100355" name="Text Box 5"/>
          <p:cNvSpPr txBox="1">
            <a:spLocks noChangeArrowheads="1"/>
          </p:cNvSpPr>
          <p:nvPr/>
        </p:nvSpPr>
        <p:spPr bwMode="auto">
          <a:xfrm>
            <a:off x="474663" y="1905000"/>
            <a:ext cx="75263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Char char="•"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Single channel, (Pseudo-) binary raster data </a:t>
            </a:r>
            <a:b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 having maximum 3 values:</a:t>
            </a: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		0 byte – Missing (optional)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		1 byte – Background (mandatory)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		2 byte – Foreground (mandatory)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Char char="•"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Format: 8bit Tiff (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GeoTiff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), generic image formats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 additional files (.hdr, .tfw, etc) are not needed; </a:t>
            </a:r>
            <a:b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 Compression: none or LZW  </a:t>
            </a:r>
          </a:p>
        </p:txBody>
      </p:sp>
      <p:sp>
        <p:nvSpPr>
          <p:cNvPr id="100356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848FD193-1AD1-4ED4-AE32-5D94CCBDBA04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10035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9EF6305D-ACF6-4402-A81E-12AFDEE81442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31</a:t>
            </a:fld>
            <a:endParaRPr lang="en-US" altLang="en-US" smtClean="0"/>
          </a:p>
        </p:txBody>
      </p:sp>
      <p:sp>
        <p:nvSpPr>
          <p:cNvPr id="100358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9" name="TextBox 7"/>
          <p:cNvSpPr txBox="1">
            <a:spLocks noChangeArrowheads="1"/>
          </p:cNvSpPr>
          <p:nvPr/>
        </p:nvSpPr>
        <p:spPr bwMode="auto">
          <a:xfrm>
            <a:off x="0" y="914400"/>
            <a:ext cx="421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GuidosToolbox: Help → MSPA Guide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1371600" y="1276350"/>
            <a:ext cx="6856413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MSPA input data</a:t>
            </a:r>
          </a:p>
        </p:txBody>
      </p:sp>
      <p:sp>
        <p:nvSpPr>
          <p:cNvPr id="101379" name="Text Box 5"/>
          <p:cNvSpPr txBox="1">
            <a:spLocks noChangeArrowheads="1"/>
          </p:cNvSpPr>
          <p:nvPr/>
        </p:nvSpPr>
        <p:spPr bwMode="auto">
          <a:xfrm>
            <a:off x="-76200" y="1905000"/>
            <a:ext cx="93630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Maximum. size/dimension: MS-Windows: 100 MB (10k</a:t>
            </a:r>
            <a:r>
              <a:rPr lang="en-US" altLang="en-US" sz="2400" b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b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Mac/Linux: 4,8,16,32,128 GB RAM: 12k</a:t>
            </a:r>
            <a:r>
              <a:rPr lang="en-US" altLang="en-US" sz="2400" b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, 18k</a:t>
            </a:r>
            <a:r>
              <a:rPr lang="en-US" altLang="en-US" sz="2400" b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, 28k</a:t>
            </a:r>
            <a:r>
              <a:rPr lang="en-US" altLang="en-US" sz="2400" b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, 40k</a:t>
            </a:r>
            <a:r>
              <a:rPr lang="en-US" altLang="en-US" sz="2400" b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, 75k</a:t>
            </a:r>
            <a:r>
              <a:rPr lang="en-US" altLang="en-US" sz="2400" b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br>
              <a:rPr lang="en-US" altLang="en-US" sz="2400" b="1" baseline="30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GuidosToolbox: 30k</a:t>
            </a:r>
            <a:r>
              <a:rPr lang="en-US" altLang="en-US" sz="2400" b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. Larger images must be processed using </a:t>
            </a:r>
            <a:b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MSPA-Tiling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automatic procedure of buffered tiling, MSPA-</a:t>
            </a:r>
            <a:b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processing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, appropriate reassembling of </a:t>
            </a:r>
            <a:b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final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result (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GeoTiff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only!). Or use the </a:t>
            </a:r>
            <a:b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MSPA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cmdline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version outside of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GTB. 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1380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BF0D8FA2-51EF-45D3-AA7E-04D8840CAC03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10138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0A418D2B-E72F-40A7-89DF-F0F23236FC38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32</a:t>
            </a:fld>
            <a:endParaRPr lang="en-US" altLang="en-US" smtClean="0"/>
          </a:p>
        </p:txBody>
      </p:sp>
      <p:sp>
        <p:nvSpPr>
          <p:cNvPr id="101382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38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4343400"/>
            <a:ext cx="28987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4" name="TextBox 7"/>
          <p:cNvSpPr txBox="1">
            <a:spLocks noChangeArrowheads="1"/>
          </p:cNvSpPr>
          <p:nvPr/>
        </p:nvSpPr>
        <p:spPr bwMode="auto">
          <a:xfrm>
            <a:off x="0" y="914400"/>
            <a:ext cx="421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GuidosToolbox: Help → MSPA Guide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1371600" y="1276350"/>
            <a:ext cx="6856413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MSPA output data</a:t>
            </a:r>
          </a:p>
        </p:txBody>
      </p:sp>
      <p:sp>
        <p:nvSpPr>
          <p:cNvPr id="102403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900B15BC-3337-46B0-A667-EBB22DAB1D4D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10240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E3DEC6A7-3BFD-4B7A-B627-72C1C525DE11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33</a:t>
            </a:fld>
            <a:endParaRPr lang="en-US" altLang="en-US" smtClean="0"/>
          </a:p>
        </p:txBody>
      </p:sp>
      <p:sp>
        <p:nvSpPr>
          <p:cNvPr id="102405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Text Box 3"/>
          <p:cNvSpPr txBox="1">
            <a:spLocks noChangeArrowheads="1"/>
          </p:cNvSpPr>
          <p:nvPr/>
        </p:nvSpPr>
        <p:spPr bwMode="auto">
          <a:xfrm>
            <a:off x="228600" y="1800225"/>
            <a:ext cx="8988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Binary raster data (GeoTiff, Tiff, LZW-compressed)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A) 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Visual result: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maximum of 9 colors: </a:t>
            </a:r>
            <a:b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- 7 pattern classes of Foreground, </a:t>
            </a:r>
            <a:b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- White – Missing (optional),</a:t>
            </a:r>
            <a:b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- Gray – Background (mandatory).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 u="sng">
                <a:solidFill>
                  <a:schemeClr val="tx1"/>
                </a:solidFill>
                <a:latin typeface="Arial" panose="020B0604020202020204" pitchFamily="34" charset="0"/>
              </a:rPr>
              <a:t>Note: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MSPA class names are generic. Their meaning depends on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the nature of the input data and should be amended by the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user. E.g., </a:t>
            </a:r>
            <a:r>
              <a:rPr lang="en-US" altLang="en-US" sz="2400" b="1" i="1">
                <a:solidFill>
                  <a:schemeClr val="tx1"/>
                </a:solidFill>
                <a:latin typeface="Arial" panose="020B0604020202020204" pitchFamily="34" charset="0"/>
              </a:rPr>
              <a:t>Perforation,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the outer perimeter of a Foreground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'hole' in a forest mask could be a 'clearing' while for a water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mask such an area is an 'island'.</a:t>
            </a:r>
          </a:p>
        </p:txBody>
      </p:sp>
      <p:pic>
        <p:nvPicPr>
          <p:cNvPr id="1024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1828800"/>
            <a:ext cx="13747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8" name="TextBox 7"/>
          <p:cNvSpPr txBox="1">
            <a:spLocks noChangeArrowheads="1"/>
          </p:cNvSpPr>
          <p:nvPr/>
        </p:nvSpPr>
        <p:spPr bwMode="auto">
          <a:xfrm>
            <a:off x="0" y="914400"/>
            <a:ext cx="421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GuidosToolbox: Help → MSPA Guide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3"/>
          <p:cNvSpPr txBox="1">
            <a:spLocks noChangeArrowheads="1"/>
          </p:cNvSpPr>
          <p:nvPr/>
        </p:nvSpPr>
        <p:spPr bwMode="auto">
          <a:xfrm>
            <a:off x="152400" y="1327150"/>
            <a:ext cx="9005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B) 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Numeric result: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maximum number of unique byte values: </a:t>
            </a:r>
            <a:b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- 13 (11-Foreground + 1-Missing + 1-Background), </a:t>
            </a:r>
            <a:r>
              <a:rPr lang="en-US" altLang="en-US" sz="2400" b="1" i="1">
                <a:solidFill>
                  <a:srgbClr val="0000FF"/>
                </a:solidFill>
                <a:latin typeface="Arial" panose="020B0604020202020204" pitchFamily="34" charset="0"/>
              </a:rPr>
              <a:t>Intext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=0</a:t>
            </a:r>
            <a:b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- 24 (21-Foreground + 1-Missing + 2-Background), </a:t>
            </a:r>
            <a:r>
              <a:rPr lang="en-US" altLang="en-US" sz="2400" b="1" i="1">
                <a:solidFill>
                  <a:srgbClr val="0000FF"/>
                </a:solidFill>
                <a:latin typeface="Arial" panose="020B0604020202020204" pitchFamily="34" charset="0"/>
              </a:rPr>
              <a:t>Intext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=1</a:t>
            </a:r>
          </a:p>
        </p:txBody>
      </p:sp>
      <p:sp>
        <p:nvSpPr>
          <p:cNvPr id="103427" name="Text Box 6"/>
          <p:cNvSpPr txBox="1">
            <a:spLocks noChangeArrowheads="1"/>
          </p:cNvSpPr>
          <p:nvPr/>
        </p:nvSpPr>
        <p:spPr bwMode="auto">
          <a:xfrm>
            <a:off x="76200" y="6019800"/>
            <a:ext cx="8936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Colors shown for </a:t>
            </a:r>
            <a:r>
              <a:rPr lang="en-US" altLang="en-US" sz="1600" b="1" i="1">
                <a:solidFill>
                  <a:srgbClr val="0000FF"/>
                </a:solidFill>
                <a:latin typeface="Arial" panose="020B0604020202020204" pitchFamily="34" charset="0"/>
              </a:rPr>
              <a:t>Transition </a:t>
            </a: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= 1. If </a:t>
            </a:r>
            <a:r>
              <a:rPr lang="en-US" altLang="en-US" sz="1600" b="1" i="1">
                <a:solidFill>
                  <a:srgbClr val="0000FF"/>
                </a:solidFill>
                <a:latin typeface="Arial" panose="020B0604020202020204" pitchFamily="34" charset="0"/>
              </a:rPr>
              <a:t>Transition </a:t>
            </a: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= 0 then 5b, 6b </a:t>
            </a: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black (4); 5c,6c </a:t>
            </a: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(3)</a:t>
            </a:r>
          </a:p>
        </p:txBody>
      </p:sp>
      <p:sp>
        <p:nvSpPr>
          <p:cNvPr id="103428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15C798F3-69D4-49D7-A355-9C1B8B9EAE85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10342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09488DD0-B2B9-43B5-BE12-24ED98024A7A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34</a:t>
            </a:fld>
            <a:endParaRPr lang="en-US" altLang="en-US" smtClean="0"/>
          </a:p>
        </p:txBody>
      </p:sp>
      <p:sp>
        <p:nvSpPr>
          <p:cNvPr id="103430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31" name="Picture 1" descr="Screen Shot 2014-04-28 at 11.42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6781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2" name="TextBox 1"/>
          <p:cNvSpPr txBox="1">
            <a:spLocks noChangeArrowheads="1"/>
          </p:cNvSpPr>
          <p:nvPr/>
        </p:nvSpPr>
        <p:spPr bwMode="auto">
          <a:xfrm>
            <a:off x="0" y="914400"/>
            <a:ext cx="421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GuidosToolbox: Help → MSPA Guide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68638" y="1590675"/>
            <a:ext cx="60753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1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200" b="1" 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George Matheron</a:t>
            </a:r>
            <a:r>
              <a:rPr lang="en-US" altLang="en-US" sz="22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(1930-2000): Geostatistics, </a:t>
            </a:r>
            <a:br>
              <a:rPr lang="en-US" altLang="en-US" sz="22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22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Mathematical Morphology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4011613"/>
            <a:ext cx="15335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1609725"/>
            <a:ext cx="17113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219200"/>
            <a:ext cx="24828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146550"/>
            <a:ext cx="1849437" cy="196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04800" y="3259138"/>
            <a:ext cx="87518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1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500" b="1">
                <a:solidFill>
                  <a:schemeClr val="accent2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Based on Set Theory: analyze-detect shape / structure / connectivity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5189538"/>
            <a:ext cx="12509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82638" y="3665538"/>
            <a:ext cx="15684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1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2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Geometry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74963" y="3686175"/>
            <a:ext cx="3200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81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2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Medical Applications</a:t>
            </a: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4011613"/>
            <a:ext cx="201295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140450" y="3752850"/>
            <a:ext cx="313531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1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200" b="1" u="sng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Detect &amp; analyze</a:t>
            </a: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2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catchments; oil spills; vessels; mines; facial- fingerprint- character- recognition (security, fax); robotics; biology astronomy …</a:t>
            </a:r>
            <a:br>
              <a:rPr lang="en-US" altLang="en-US" sz="22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22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ECOSYSTEMS !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525838" y="2773363"/>
            <a:ext cx="40497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1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200" b="1" 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Pierre Soille</a:t>
            </a:r>
            <a:r>
              <a:rPr lang="en-US" altLang="en-US" sz="22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(JRC, IES-SDI)</a:t>
            </a:r>
          </a:p>
        </p:txBody>
      </p:sp>
      <p:sp>
        <p:nvSpPr>
          <p:cNvPr id="388111" name="Text Box 15"/>
          <p:cNvSpPr txBox="1">
            <a:spLocks noChangeArrowheads="1"/>
          </p:cNvSpPr>
          <p:nvPr/>
        </p:nvSpPr>
        <p:spPr bwMode="auto">
          <a:xfrm>
            <a:off x="5181600" y="1050925"/>
            <a:ext cx="3810000" cy="4730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MSPA: Background</a:t>
            </a:r>
          </a:p>
        </p:txBody>
      </p:sp>
      <p:sp>
        <p:nvSpPr>
          <p:cNvPr id="16399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F63A946-41C4-419F-AF39-A553BF8DDDE3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1640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80D2B4F7-6F42-43A5-A563-FF248706B271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4</a:t>
            </a:fld>
            <a:endParaRPr lang="en-US" altLang="en-US" smtClean="0"/>
          </a:p>
        </p:txBody>
      </p:sp>
      <p:sp>
        <p:nvSpPr>
          <p:cNvPr id="16401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 rot="-2184069">
            <a:off x="2890838" y="3040063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3000"/>
              </a:lnSpc>
              <a:spcBef>
                <a:spcPts val="15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Erosion</a:t>
            </a:r>
            <a:r>
              <a:rPr lang="en-GB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(shrink) →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 rot="-1298575">
            <a:off x="3124200" y="3560763"/>
            <a:ext cx="3276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3000"/>
              </a:lnSpc>
              <a:spcBef>
                <a:spcPts val="15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Dilation</a:t>
            </a:r>
            <a:r>
              <a:rPr lang="en-GB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(grow) </a:t>
            </a:r>
            <a:r>
              <a:rPr lang="en-GB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 rot="350155">
            <a:off x="3109913" y="5205413"/>
            <a:ext cx="29718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3000"/>
              </a:lnSpc>
              <a:spcBef>
                <a:spcPts val="15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Morph_open</a:t>
            </a:r>
            <a:r>
              <a:rPr lang="en-GB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= Dilation(Erosion) </a:t>
            </a:r>
            <a:r>
              <a:rPr lang="en-GB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124200" y="4354513"/>
            <a:ext cx="31242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3000"/>
              </a:lnSpc>
              <a:spcBef>
                <a:spcPts val="15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Morph_close</a:t>
            </a:r>
            <a:r>
              <a:rPr lang="en-GB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= Erosion(Dilation) </a:t>
            </a:r>
            <a:r>
              <a:rPr lang="en-GB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83050"/>
            <a:ext cx="20018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16303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92363"/>
            <a:ext cx="16303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56188"/>
            <a:ext cx="16859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1666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990600" y="5562600"/>
            <a:ext cx="17526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3000"/>
              </a:lnSpc>
              <a:spcBef>
                <a:spcPts val="1875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en-US" sz="3000" b="1">
                <a:solidFill>
                  <a:srgbClr val="000099"/>
                </a:solidFill>
                <a:latin typeface="Times New Roman" panose="02020603050405020304" pitchFamily="18" charset="0"/>
              </a:rPr>
              <a:t>original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76200" y="1295400"/>
            <a:ext cx="5867400" cy="522288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7000"/>
              </a:lnSpc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n-GB" altLang="en-US" sz="32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BASIC morphological filters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609600" y="2182813"/>
            <a:ext cx="16002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Structuring</a:t>
            </a:r>
            <a:br>
              <a:rPr lang="en-GB" altLang="en-US" sz="20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Element:</a:t>
            </a:r>
          </a:p>
        </p:txBody>
      </p:sp>
      <p:sp>
        <p:nvSpPr>
          <p:cNvPr id="89102" name="Oval 14"/>
          <p:cNvSpPr>
            <a:spLocks noChangeArrowheads="1"/>
          </p:cNvSpPr>
          <p:nvPr/>
        </p:nvSpPr>
        <p:spPr bwMode="auto">
          <a:xfrm>
            <a:off x="2590800" y="2209800"/>
            <a:ext cx="914400" cy="914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3" name="Oval 15"/>
          <p:cNvSpPr>
            <a:spLocks noChangeArrowheads="1"/>
          </p:cNvSpPr>
          <p:nvPr/>
        </p:nvSpPr>
        <p:spPr bwMode="auto">
          <a:xfrm>
            <a:off x="1676400" y="2895600"/>
            <a:ext cx="457200" cy="4572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4" name="Oval 16"/>
          <p:cNvSpPr>
            <a:spLocks noChangeArrowheads="1"/>
          </p:cNvSpPr>
          <p:nvPr/>
        </p:nvSpPr>
        <p:spPr bwMode="auto">
          <a:xfrm>
            <a:off x="2819400" y="3352800"/>
            <a:ext cx="457200" cy="4572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5" name="Oval 17"/>
          <p:cNvSpPr>
            <a:spLocks noChangeArrowheads="1"/>
          </p:cNvSpPr>
          <p:nvPr/>
        </p:nvSpPr>
        <p:spPr bwMode="auto">
          <a:xfrm>
            <a:off x="2943225" y="3446463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6" name="Oval 18"/>
          <p:cNvSpPr>
            <a:spLocks noChangeArrowheads="1"/>
          </p:cNvSpPr>
          <p:nvPr/>
        </p:nvSpPr>
        <p:spPr bwMode="auto">
          <a:xfrm>
            <a:off x="2819400" y="2438400"/>
            <a:ext cx="457200" cy="4572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>
            <a:off x="2224088" y="3154363"/>
            <a:ext cx="457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V="1">
            <a:off x="2133600" y="2665413"/>
            <a:ext cx="457200" cy="263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9" name="Oval 21"/>
          <p:cNvSpPr>
            <a:spLocks noChangeArrowheads="1"/>
          </p:cNvSpPr>
          <p:nvPr/>
        </p:nvSpPr>
        <p:spPr bwMode="auto">
          <a:xfrm>
            <a:off x="4191000" y="2438400"/>
            <a:ext cx="457200" cy="457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10" name="Line 22"/>
          <p:cNvSpPr>
            <a:spLocks noChangeShapeType="1"/>
          </p:cNvSpPr>
          <p:nvPr/>
        </p:nvSpPr>
        <p:spPr bwMode="auto">
          <a:xfrm>
            <a:off x="3590925" y="2668588"/>
            <a:ext cx="4572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 flipV="1">
            <a:off x="3505200" y="3351213"/>
            <a:ext cx="457200" cy="231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2" name="AutoShape 24"/>
          <p:cNvSpPr>
            <a:spLocks noChangeArrowheads="1"/>
          </p:cNvSpPr>
          <p:nvPr/>
        </p:nvSpPr>
        <p:spPr bwMode="auto">
          <a:xfrm>
            <a:off x="76200" y="2438400"/>
            <a:ext cx="228600" cy="228600"/>
          </a:xfrm>
          <a:custGeom>
            <a:avLst/>
            <a:gdLst>
              <a:gd name="T0" fmla="*/ 2147483646 w 21615"/>
              <a:gd name="T1" fmla="*/ 2147483646 h 21602"/>
              <a:gd name="T2" fmla="*/ 2147483646 w 21615"/>
              <a:gd name="T3" fmla="*/ 2147483646 h 21602"/>
              <a:gd name="T4" fmla="*/ 2147483646 w 21615"/>
              <a:gd name="T5" fmla="*/ 2147483646 h 21602"/>
              <a:gd name="T6" fmla="*/ 2147483646 w 21615"/>
              <a:gd name="T7" fmla="*/ 2147483646 h 21602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80 w 21615"/>
              <a:gd name="T13" fmla="*/ 2540 h 21602"/>
              <a:gd name="T14" fmla="*/ 16520 w 21615"/>
              <a:gd name="T15" fmla="*/ 13550 h 216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15" h="21602">
                <a:moveTo>
                  <a:pt x="10800" y="21599"/>
                </a:moveTo>
                <a:lnTo>
                  <a:pt x="321" y="6886"/>
                </a:lnTo>
                <a:lnTo>
                  <a:pt x="70" y="6036"/>
                </a:lnTo>
                <a:cubicBezTo>
                  <a:pt x="9" y="5766"/>
                  <a:pt x="1" y="5474"/>
                  <a:pt x="2" y="5192"/>
                </a:cubicBezTo>
                <a:cubicBezTo>
                  <a:pt x="6" y="4918"/>
                  <a:pt x="43" y="4641"/>
                  <a:pt x="101" y="4370"/>
                </a:cubicBezTo>
                <a:cubicBezTo>
                  <a:pt x="159" y="4103"/>
                  <a:pt x="245" y="3837"/>
                  <a:pt x="353" y="3582"/>
                </a:cubicBezTo>
                <a:cubicBezTo>
                  <a:pt x="460" y="3326"/>
                  <a:pt x="591" y="3077"/>
                  <a:pt x="741" y="2839"/>
                </a:cubicBezTo>
                <a:cubicBezTo>
                  <a:pt x="892" y="2598"/>
                  <a:pt x="1066" y="2369"/>
                  <a:pt x="1253" y="2155"/>
                </a:cubicBezTo>
                <a:cubicBezTo>
                  <a:pt x="1443" y="1938"/>
                  <a:pt x="1651" y="1732"/>
                  <a:pt x="1874" y="1543"/>
                </a:cubicBezTo>
                <a:cubicBezTo>
                  <a:pt x="2097" y="1351"/>
                  <a:pt x="2337" y="1174"/>
                  <a:pt x="2587" y="1014"/>
                </a:cubicBezTo>
                <a:cubicBezTo>
                  <a:pt x="2839" y="854"/>
                  <a:pt x="3106" y="708"/>
                  <a:pt x="3380" y="584"/>
                </a:cubicBezTo>
                <a:cubicBezTo>
                  <a:pt x="3656" y="459"/>
                  <a:pt x="3945" y="350"/>
                  <a:pt x="4237" y="264"/>
                </a:cubicBezTo>
                <a:cubicBezTo>
                  <a:pt x="4533" y="176"/>
                  <a:pt x="4838" y="108"/>
                  <a:pt x="5144" y="66"/>
                </a:cubicBezTo>
                <a:cubicBezTo>
                  <a:pt x="5454" y="22"/>
                  <a:pt x="5771" y="1"/>
                  <a:pt x="6086" y="3"/>
                </a:cubicBezTo>
                <a:cubicBezTo>
                  <a:pt x="6407" y="7"/>
                  <a:pt x="6731" y="35"/>
                  <a:pt x="7048" y="89"/>
                </a:cubicBezTo>
                <a:cubicBezTo>
                  <a:pt x="7374" y="144"/>
                  <a:pt x="7700" y="226"/>
                  <a:pt x="8015" y="335"/>
                </a:cubicBezTo>
                <a:cubicBezTo>
                  <a:pt x="8344" y="447"/>
                  <a:pt x="8667" y="590"/>
                  <a:pt x="8972" y="756"/>
                </a:cubicBezTo>
                <a:cubicBezTo>
                  <a:pt x="9297" y="932"/>
                  <a:pt x="9613" y="1135"/>
                  <a:pt x="9907" y="1363"/>
                </a:cubicBezTo>
                <a:cubicBezTo>
                  <a:pt x="10224" y="1609"/>
                  <a:pt x="10504" y="1900"/>
                  <a:pt x="10802" y="2169"/>
                </a:cubicBezTo>
                <a:lnTo>
                  <a:pt x="11697" y="1363"/>
                </a:lnTo>
                <a:cubicBezTo>
                  <a:pt x="11971" y="1116"/>
                  <a:pt x="12304" y="934"/>
                  <a:pt x="12630" y="756"/>
                </a:cubicBezTo>
                <a:cubicBezTo>
                  <a:pt x="12935" y="590"/>
                  <a:pt x="13528" y="450"/>
                  <a:pt x="13589" y="335"/>
                </a:cubicBezTo>
                <a:cubicBezTo>
                  <a:pt x="13901" y="226"/>
                  <a:pt x="14227" y="144"/>
                  <a:pt x="14556" y="89"/>
                </a:cubicBezTo>
                <a:cubicBezTo>
                  <a:pt x="14872" y="35"/>
                  <a:pt x="15195" y="7"/>
                  <a:pt x="15517" y="3"/>
                </a:cubicBezTo>
                <a:cubicBezTo>
                  <a:pt x="15830" y="0"/>
                  <a:pt x="16147" y="22"/>
                  <a:pt x="16458" y="66"/>
                </a:cubicBezTo>
                <a:cubicBezTo>
                  <a:pt x="16764" y="109"/>
                  <a:pt x="17068" y="177"/>
                  <a:pt x="17365" y="264"/>
                </a:cubicBezTo>
                <a:cubicBezTo>
                  <a:pt x="17658" y="349"/>
                  <a:pt x="17946" y="458"/>
                  <a:pt x="18222" y="584"/>
                </a:cubicBezTo>
                <a:cubicBezTo>
                  <a:pt x="18496" y="708"/>
                  <a:pt x="18762" y="854"/>
                  <a:pt x="19015" y="1014"/>
                </a:cubicBezTo>
                <a:cubicBezTo>
                  <a:pt x="19264" y="1172"/>
                  <a:pt x="19504" y="1349"/>
                  <a:pt x="19730" y="1543"/>
                </a:cubicBezTo>
                <a:cubicBezTo>
                  <a:pt x="19950" y="1731"/>
                  <a:pt x="20158" y="1937"/>
                  <a:pt x="20350" y="2155"/>
                </a:cubicBezTo>
                <a:cubicBezTo>
                  <a:pt x="20536" y="2369"/>
                  <a:pt x="20710" y="2598"/>
                  <a:pt x="20861" y="2839"/>
                </a:cubicBezTo>
                <a:cubicBezTo>
                  <a:pt x="21010" y="3074"/>
                  <a:pt x="21143" y="3323"/>
                  <a:pt x="21251" y="3582"/>
                </a:cubicBezTo>
                <a:cubicBezTo>
                  <a:pt x="21357" y="3835"/>
                  <a:pt x="21443" y="4099"/>
                  <a:pt x="21502" y="4370"/>
                </a:cubicBezTo>
                <a:cubicBezTo>
                  <a:pt x="21561" y="4639"/>
                  <a:pt x="21595" y="4916"/>
                  <a:pt x="21600" y="5192"/>
                </a:cubicBezTo>
                <a:cubicBezTo>
                  <a:pt x="21606" y="5474"/>
                  <a:pt x="21584" y="5760"/>
                  <a:pt x="21532" y="6036"/>
                </a:cubicBezTo>
                <a:cubicBezTo>
                  <a:pt x="21478" y="6326"/>
                  <a:pt x="21366" y="6603"/>
                  <a:pt x="21282" y="6887"/>
                </a:cubicBezTo>
                <a:lnTo>
                  <a:pt x="10802" y="21602"/>
                </a:lnTo>
                <a:lnTo>
                  <a:pt x="10800" y="21599"/>
                </a:lnTo>
                <a:close/>
              </a:path>
            </a:pathLst>
          </a:custGeom>
          <a:solidFill>
            <a:srgbClr val="FF333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3" name="Freeform 25"/>
          <p:cNvSpPr>
            <a:spLocks noChangeArrowheads="1"/>
          </p:cNvSpPr>
          <p:nvPr/>
        </p:nvSpPr>
        <p:spPr bwMode="auto">
          <a:xfrm>
            <a:off x="76200" y="2895600"/>
            <a:ext cx="228600" cy="228600"/>
          </a:xfrm>
          <a:custGeom>
            <a:avLst/>
            <a:gdLst>
              <a:gd name="T0" fmla="*/ 2147483646 w 884"/>
              <a:gd name="T1" fmla="*/ 2147483646 h 526"/>
              <a:gd name="T2" fmla="*/ 2147483646 w 884"/>
              <a:gd name="T3" fmla="*/ 2147483646 h 526"/>
              <a:gd name="T4" fmla="*/ 2147483646 w 884"/>
              <a:gd name="T5" fmla="*/ 2147483646 h 526"/>
              <a:gd name="T6" fmla="*/ 2147483646 w 884"/>
              <a:gd name="T7" fmla="*/ 2147483646 h 526"/>
              <a:gd name="T8" fmla="*/ 2147483646 w 884"/>
              <a:gd name="T9" fmla="*/ 2147483646 h 526"/>
              <a:gd name="T10" fmla="*/ 2147483646 w 884"/>
              <a:gd name="T11" fmla="*/ 2147483646 h 526"/>
              <a:gd name="T12" fmla="*/ 2147483646 w 884"/>
              <a:gd name="T13" fmla="*/ 2147483646 h 526"/>
              <a:gd name="T14" fmla="*/ 2147483646 w 884"/>
              <a:gd name="T15" fmla="*/ 2147483646 h 526"/>
              <a:gd name="T16" fmla="*/ 2147483646 w 884"/>
              <a:gd name="T17" fmla="*/ 2147483646 h 526"/>
              <a:gd name="T18" fmla="*/ 2147483646 w 884"/>
              <a:gd name="T19" fmla="*/ 2147483646 h 526"/>
              <a:gd name="T20" fmla="*/ 2147483646 w 884"/>
              <a:gd name="T21" fmla="*/ 2147483646 h 526"/>
              <a:gd name="T22" fmla="*/ 2147483646 w 884"/>
              <a:gd name="T23" fmla="*/ 2147483646 h 526"/>
              <a:gd name="T24" fmla="*/ 2147483646 w 884"/>
              <a:gd name="T25" fmla="*/ 2147483646 h 526"/>
              <a:gd name="T26" fmla="*/ 2147483646 w 884"/>
              <a:gd name="T27" fmla="*/ 2147483646 h 526"/>
              <a:gd name="T28" fmla="*/ 2147483646 w 884"/>
              <a:gd name="T29" fmla="*/ 2147483646 h 526"/>
              <a:gd name="T30" fmla="*/ 2147483646 w 884"/>
              <a:gd name="T31" fmla="*/ 2147483646 h 526"/>
              <a:gd name="T32" fmla="*/ 2147483646 w 884"/>
              <a:gd name="T33" fmla="*/ 2147483646 h 526"/>
              <a:gd name="T34" fmla="*/ 2147483646 w 884"/>
              <a:gd name="T35" fmla="*/ 2147483646 h 526"/>
              <a:gd name="T36" fmla="*/ 2147483646 w 884"/>
              <a:gd name="T37" fmla="*/ 2147483646 h 526"/>
              <a:gd name="T38" fmla="*/ 0 w 884"/>
              <a:gd name="T39" fmla="*/ 2147483646 h 526"/>
              <a:gd name="T40" fmla="*/ 2147483646 w 884"/>
              <a:gd name="T41" fmla="*/ 2147483646 h 526"/>
              <a:gd name="T42" fmla="*/ 2147483646 w 884"/>
              <a:gd name="T43" fmla="*/ 2147483646 h 526"/>
              <a:gd name="T44" fmla="*/ 2147483646 w 884"/>
              <a:gd name="T45" fmla="*/ 2147483646 h 526"/>
              <a:gd name="T46" fmla="*/ 2147483646 w 884"/>
              <a:gd name="T47" fmla="*/ 2147483646 h 526"/>
              <a:gd name="T48" fmla="*/ 2147483646 w 884"/>
              <a:gd name="T49" fmla="*/ 2147483646 h 526"/>
              <a:gd name="T50" fmla="*/ 2147483646 w 884"/>
              <a:gd name="T51" fmla="*/ 2147483646 h 526"/>
              <a:gd name="T52" fmla="*/ 2147483646 w 884"/>
              <a:gd name="T53" fmla="*/ 2147483646 h 526"/>
              <a:gd name="T54" fmla="*/ 2147483646 w 884"/>
              <a:gd name="T55" fmla="*/ 2147483646 h 526"/>
              <a:gd name="T56" fmla="*/ 2147483646 w 884"/>
              <a:gd name="T57" fmla="*/ 2147483646 h 526"/>
              <a:gd name="T58" fmla="*/ 2147483646 w 884"/>
              <a:gd name="T59" fmla="*/ 2147483646 h 526"/>
              <a:gd name="T60" fmla="*/ 2147483646 w 884"/>
              <a:gd name="T61" fmla="*/ 2147483646 h 526"/>
              <a:gd name="T62" fmla="*/ 2147483646 w 884"/>
              <a:gd name="T63" fmla="*/ 2147483646 h 526"/>
              <a:gd name="T64" fmla="*/ 2147483646 w 884"/>
              <a:gd name="T65" fmla="*/ 2147483646 h 526"/>
              <a:gd name="T66" fmla="*/ 2147483646 w 884"/>
              <a:gd name="T67" fmla="*/ 2147483646 h 526"/>
              <a:gd name="T68" fmla="*/ 2147483646 w 884"/>
              <a:gd name="T69" fmla="*/ 2147483646 h 526"/>
              <a:gd name="T70" fmla="*/ 2147483646 w 884"/>
              <a:gd name="T71" fmla="*/ 2147483646 h 526"/>
              <a:gd name="T72" fmla="*/ 2147483646 w 884"/>
              <a:gd name="T73" fmla="*/ 2147483646 h 526"/>
              <a:gd name="T74" fmla="*/ 2147483646 w 884"/>
              <a:gd name="T75" fmla="*/ 2147483646 h 526"/>
              <a:gd name="T76" fmla="*/ 2147483646 w 884"/>
              <a:gd name="T77" fmla="*/ 2147483646 h 526"/>
              <a:gd name="T78" fmla="*/ 2147483646 w 884"/>
              <a:gd name="T79" fmla="*/ 2147483646 h 526"/>
              <a:gd name="T80" fmla="*/ 2147483646 w 884"/>
              <a:gd name="T81" fmla="*/ 0 h 526"/>
              <a:gd name="T82" fmla="*/ 2147483646 w 884"/>
              <a:gd name="T83" fmla="*/ 2147483646 h 526"/>
              <a:gd name="T84" fmla="*/ 2147483646 w 884"/>
              <a:gd name="T85" fmla="*/ 2147483646 h 526"/>
              <a:gd name="T86" fmla="*/ 2147483646 w 884"/>
              <a:gd name="T87" fmla="*/ 2147483646 h 526"/>
              <a:gd name="T88" fmla="*/ 2147483646 w 884"/>
              <a:gd name="T89" fmla="*/ 2147483646 h 526"/>
              <a:gd name="T90" fmla="*/ 2147483646 w 884"/>
              <a:gd name="T91" fmla="*/ 2147483646 h 526"/>
              <a:gd name="T92" fmla="*/ 2147483646 w 884"/>
              <a:gd name="T93" fmla="*/ 2147483646 h 526"/>
              <a:gd name="T94" fmla="*/ 2147483646 w 884"/>
              <a:gd name="T95" fmla="*/ 2147483646 h 526"/>
              <a:gd name="T96" fmla="*/ 2147483646 w 884"/>
              <a:gd name="T97" fmla="*/ 2147483646 h 526"/>
              <a:gd name="T98" fmla="*/ 2147483646 w 884"/>
              <a:gd name="T99" fmla="*/ 2147483646 h 526"/>
              <a:gd name="T100" fmla="*/ 2147483646 w 884"/>
              <a:gd name="T101" fmla="*/ 2147483646 h 526"/>
              <a:gd name="T102" fmla="*/ 2147483646 w 884"/>
              <a:gd name="T103" fmla="*/ 2147483646 h 5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84" h="526">
                <a:moveTo>
                  <a:pt x="794" y="337"/>
                </a:moveTo>
                <a:lnTo>
                  <a:pt x="800" y="349"/>
                </a:lnTo>
                <a:lnTo>
                  <a:pt x="806" y="361"/>
                </a:lnTo>
                <a:lnTo>
                  <a:pt x="812" y="373"/>
                </a:lnTo>
                <a:lnTo>
                  <a:pt x="812" y="390"/>
                </a:lnTo>
                <a:lnTo>
                  <a:pt x="800" y="426"/>
                </a:lnTo>
                <a:lnTo>
                  <a:pt x="776" y="461"/>
                </a:lnTo>
                <a:lnTo>
                  <a:pt x="740" y="485"/>
                </a:lnTo>
                <a:lnTo>
                  <a:pt x="693" y="503"/>
                </a:lnTo>
                <a:lnTo>
                  <a:pt x="639" y="509"/>
                </a:lnTo>
                <a:lnTo>
                  <a:pt x="609" y="503"/>
                </a:lnTo>
                <a:lnTo>
                  <a:pt x="579" y="503"/>
                </a:lnTo>
                <a:lnTo>
                  <a:pt x="555" y="497"/>
                </a:lnTo>
                <a:lnTo>
                  <a:pt x="531" y="485"/>
                </a:lnTo>
                <a:lnTo>
                  <a:pt x="519" y="503"/>
                </a:lnTo>
                <a:lnTo>
                  <a:pt x="501" y="515"/>
                </a:lnTo>
                <a:lnTo>
                  <a:pt x="484" y="521"/>
                </a:lnTo>
                <a:lnTo>
                  <a:pt x="460" y="526"/>
                </a:lnTo>
                <a:lnTo>
                  <a:pt x="442" y="521"/>
                </a:lnTo>
                <a:lnTo>
                  <a:pt x="418" y="515"/>
                </a:lnTo>
                <a:lnTo>
                  <a:pt x="406" y="503"/>
                </a:lnTo>
                <a:lnTo>
                  <a:pt x="394" y="485"/>
                </a:lnTo>
                <a:lnTo>
                  <a:pt x="376" y="491"/>
                </a:lnTo>
                <a:lnTo>
                  <a:pt x="352" y="497"/>
                </a:lnTo>
                <a:lnTo>
                  <a:pt x="334" y="497"/>
                </a:lnTo>
                <a:lnTo>
                  <a:pt x="310" y="503"/>
                </a:lnTo>
                <a:lnTo>
                  <a:pt x="263" y="497"/>
                </a:lnTo>
                <a:lnTo>
                  <a:pt x="221" y="485"/>
                </a:lnTo>
                <a:lnTo>
                  <a:pt x="185" y="467"/>
                </a:lnTo>
                <a:lnTo>
                  <a:pt x="161" y="444"/>
                </a:lnTo>
                <a:lnTo>
                  <a:pt x="143" y="414"/>
                </a:lnTo>
                <a:lnTo>
                  <a:pt x="137" y="414"/>
                </a:lnTo>
                <a:lnTo>
                  <a:pt x="131" y="414"/>
                </a:lnTo>
                <a:lnTo>
                  <a:pt x="90" y="408"/>
                </a:lnTo>
                <a:lnTo>
                  <a:pt x="54" y="390"/>
                </a:lnTo>
                <a:lnTo>
                  <a:pt x="24" y="373"/>
                </a:lnTo>
                <a:lnTo>
                  <a:pt x="6" y="343"/>
                </a:lnTo>
                <a:lnTo>
                  <a:pt x="0" y="308"/>
                </a:lnTo>
                <a:lnTo>
                  <a:pt x="6" y="272"/>
                </a:lnTo>
                <a:lnTo>
                  <a:pt x="30" y="242"/>
                </a:lnTo>
                <a:lnTo>
                  <a:pt x="60" y="219"/>
                </a:lnTo>
                <a:lnTo>
                  <a:pt x="101" y="201"/>
                </a:lnTo>
                <a:lnTo>
                  <a:pt x="107" y="201"/>
                </a:lnTo>
                <a:lnTo>
                  <a:pt x="95" y="189"/>
                </a:lnTo>
                <a:lnTo>
                  <a:pt x="84" y="177"/>
                </a:lnTo>
                <a:lnTo>
                  <a:pt x="78" y="160"/>
                </a:lnTo>
                <a:lnTo>
                  <a:pt x="78" y="142"/>
                </a:lnTo>
                <a:lnTo>
                  <a:pt x="84" y="100"/>
                </a:lnTo>
                <a:lnTo>
                  <a:pt x="113" y="71"/>
                </a:lnTo>
                <a:lnTo>
                  <a:pt x="149" y="47"/>
                </a:lnTo>
                <a:lnTo>
                  <a:pt x="197" y="35"/>
                </a:lnTo>
                <a:lnTo>
                  <a:pt x="227" y="41"/>
                </a:lnTo>
                <a:lnTo>
                  <a:pt x="251" y="47"/>
                </a:lnTo>
                <a:lnTo>
                  <a:pt x="275" y="59"/>
                </a:lnTo>
                <a:lnTo>
                  <a:pt x="293" y="77"/>
                </a:lnTo>
                <a:lnTo>
                  <a:pt x="298" y="77"/>
                </a:lnTo>
                <a:lnTo>
                  <a:pt x="304" y="77"/>
                </a:lnTo>
                <a:lnTo>
                  <a:pt x="310" y="77"/>
                </a:lnTo>
                <a:lnTo>
                  <a:pt x="322" y="59"/>
                </a:lnTo>
                <a:lnTo>
                  <a:pt x="340" y="53"/>
                </a:lnTo>
                <a:lnTo>
                  <a:pt x="358" y="47"/>
                </a:lnTo>
                <a:lnTo>
                  <a:pt x="382" y="41"/>
                </a:lnTo>
                <a:lnTo>
                  <a:pt x="394" y="41"/>
                </a:lnTo>
                <a:lnTo>
                  <a:pt x="406" y="47"/>
                </a:lnTo>
                <a:lnTo>
                  <a:pt x="418" y="53"/>
                </a:lnTo>
                <a:lnTo>
                  <a:pt x="430" y="53"/>
                </a:lnTo>
                <a:lnTo>
                  <a:pt x="436" y="53"/>
                </a:lnTo>
                <a:lnTo>
                  <a:pt x="436" y="47"/>
                </a:lnTo>
                <a:lnTo>
                  <a:pt x="466" y="29"/>
                </a:lnTo>
                <a:lnTo>
                  <a:pt x="496" y="12"/>
                </a:lnTo>
                <a:lnTo>
                  <a:pt x="531" y="6"/>
                </a:lnTo>
                <a:lnTo>
                  <a:pt x="573" y="0"/>
                </a:lnTo>
                <a:lnTo>
                  <a:pt x="621" y="6"/>
                </a:lnTo>
                <a:lnTo>
                  <a:pt x="669" y="24"/>
                </a:lnTo>
                <a:lnTo>
                  <a:pt x="699" y="47"/>
                </a:lnTo>
                <a:lnTo>
                  <a:pt x="722" y="77"/>
                </a:lnTo>
                <a:lnTo>
                  <a:pt x="728" y="112"/>
                </a:lnTo>
                <a:lnTo>
                  <a:pt x="728" y="118"/>
                </a:lnTo>
                <a:lnTo>
                  <a:pt x="728" y="124"/>
                </a:lnTo>
                <a:lnTo>
                  <a:pt x="728" y="130"/>
                </a:lnTo>
                <a:lnTo>
                  <a:pt x="734" y="130"/>
                </a:lnTo>
                <a:lnTo>
                  <a:pt x="740" y="130"/>
                </a:lnTo>
                <a:lnTo>
                  <a:pt x="746" y="130"/>
                </a:lnTo>
                <a:lnTo>
                  <a:pt x="794" y="136"/>
                </a:lnTo>
                <a:lnTo>
                  <a:pt x="830" y="148"/>
                </a:lnTo>
                <a:lnTo>
                  <a:pt x="860" y="171"/>
                </a:lnTo>
                <a:lnTo>
                  <a:pt x="878" y="201"/>
                </a:lnTo>
                <a:lnTo>
                  <a:pt x="884" y="237"/>
                </a:lnTo>
                <a:lnTo>
                  <a:pt x="878" y="272"/>
                </a:lnTo>
                <a:lnTo>
                  <a:pt x="860" y="296"/>
                </a:lnTo>
                <a:lnTo>
                  <a:pt x="830" y="319"/>
                </a:lnTo>
                <a:lnTo>
                  <a:pt x="794" y="337"/>
                </a:lnTo>
              </a:path>
            </a:pathLst>
          </a:custGeom>
          <a:solidFill>
            <a:srgbClr val="0066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4" name="Freeform 26"/>
          <p:cNvSpPr>
            <a:spLocks noChangeArrowheads="1"/>
          </p:cNvSpPr>
          <p:nvPr/>
        </p:nvSpPr>
        <p:spPr bwMode="auto">
          <a:xfrm>
            <a:off x="498475" y="3125788"/>
            <a:ext cx="457200" cy="457200"/>
          </a:xfrm>
          <a:custGeom>
            <a:avLst/>
            <a:gdLst>
              <a:gd name="T0" fmla="*/ 2147483646 w 707"/>
              <a:gd name="T1" fmla="*/ 2147483646 h 799"/>
              <a:gd name="T2" fmla="*/ 2147483646 w 707"/>
              <a:gd name="T3" fmla="*/ 2147483646 h 799"/>
              <a:gd name="T4" fmla="*/ 2147483646 w 707"/>
              <a:gd name="T5" fmla="*/ 2147483646 h 799"/>
              <a:gd name="T6" fmla="*/ 2147483646 w 707"/>
              <a:gd name="T7" fmla="*/ 2147483646 h 799"/>
              <a:gd name="T8" fmla="*/ 2147483646 w 707"/>
              <a:gd name="T9" fmla="*/ 2147483646 h 799"/>
              <a:gd name="T10" fmla="*/ 2147483646 w 707"/>
              <a:gd name="T11" fmla="*/ 2147483646 h 799"/>
              <a:gd name="T12" fmla="*/ 2147483646 w 707"/>
              <a:gd name="T13" fmla="*/ 2147483646 h 799"/>
              <a:gd name="T14" fmla="*/ 2147483646 w 707"/>
              <a:gd name="T15" fmla="*/ 2147483646 h 799"/>
              <a:gd name="T16" fmla="*/ 2147483646 w 707"/>
              <a:gd name="T17" fmla="*/ 2147483646 h 799"/>
              <a:gd name="T18" fmla="*/ 2147483646 w 707"/>
              <a:gd name="T19" fmla="*/ 2147483646 h 799"/>
              <a:gd name="T20" fmla="*/ 2147483646 w 707"/>
              <a:gd name="T21" fmla="*/ 2147483646 h 799"/>
              <a:gd name="T22" fmla="*/ 2147483646 w 707"/>
              <a:gd name="T23" fmla="*/ 2147483646 h 799"/>
              <a:gd name="T24" fmla="*/ 2147483646 w 707"/>
              <a:gd name="T25" fmla="*/ 2147483646 h 799"/>
              <a:gd name="T26" fmla="*/ 2147483646 w 707"/>
              <a:gd name="T27" fmla="*/ 2147483646 h 799"/>
              <a:gd name="T28" fmla="*/ 2147483646 w 707"/>
              <a:gd name="T29" fmla="*/ 0 h 799"/>
              <a:gd name="T30" fmla="*/ 2147483646 w 707"/>
              <a:gd name="T31" fmla="*/ 2147483646 h 799"/>
              <a:gd name="T32" fmla="*/ 2147483646 w 707"/>
              <a:gd name="T33" fmla="*/ 2147483646 h 799"/>
              <a:gd name="T34" fmla="*/ 2147483646 w 707"/>
              <a:gd name="T35" fmla="*/ 2147483646 h 799"/>
              <a:gd name="T36" fmla="*/ 2147483646 w 707"/>
              <a:gd name="T37" fmla="*/ 2147483646 h 799"/>
              <a:gd name="T38" fmla="*/ 2147483646 w 707"/>
              <a:gd name="T39" fmla="*/ 2147483646 h 799"/>
              <a:gd name="T40" fmla="*/ 2147483646 w 707"/>
              <a:gd name="T41" fmla="*/ 2147483646 h 799"/>
              <a:gd name="T42" fmla="*/ 2147483646 w 707"/>
              <a:gd name="T43" fmla="*/ 2147483646 h 799"/>
              <a:gd name="T44" fmla="*/ 2147483646 w 707"/>
              <a:gd name="T45" fmla="*/ 2147483646 h 799"/>
              <a:gd name="T46" fmla="*/ 0 w 707"/>
              <a:gd name="T47" fmla="*/ 2147483646 h 799"/>
              <a:gd name="T48" fmla="*/ 2147483646 w 707"/>
              <a:gd name="T49" fmla="*/ 2147483646 h 799"/>
              <a:gd name="T50" fmla="*/ 2147483646 w 707"/>
              <a:gd name="T51" fmla="*/ 2147483646 h 799"/>
              <a:gd name="T52" fmla="*/ 2147483646 w 707"/>
              <a:gd name="T53" fmla="*/ 2147483646 h 799"/>
              <a:gd name="T54" fmla="*/ 2147483646 w 707"/>
              <a:gd name="T55" fmla="*/ 2147483646 h 799"/>
              <a:gd name="T56" fmla="*/ 2147483646 w 707"/>
              <a:gd name="T57" fmla="*/ 2147483646 h 799"/>
              <a:gd name="T58" fmla="*/ 2147483646 w 707"/>
              <a:gd name="T59" fmla="*/ 2147483646 h 799"/>
              <a:gd name="T60" fmla="*/ 0 w 707"/>
              <a:gd name="T61" fmla="*/ 2147483646 h 799"/>
              <a:gd name="T62" fmla="*/ 2147483646 w 707"/>
              <a:gd name="T63" fmla="*/ 2147483646 h 799"/>
              <a:gd name="T64" fmla="*/ 2147483646 w 707"/>
              <a:gd name="T65" fmla="*/ 2147483646 h 799"/>
              <a:gd name="T66" fmla="*/ 2147483646 w 707"/>
              <a:gd name="T67" fmla="*/ 2147483646 h 799"/>
              <a:gd name="T68" fmla="*/ 2147483646 w 707"/>
              <a:gd name="T69" fmla="*/ 2147483646 h 799"/>
              <a:gd name="T70" fmla="*/ 2147483646 w 707"/>
              <a:gd name="T71" fmla="*/ 2147483646 h 799"/>
              <a:gd name="T72" fmla="*/ 2147483646 w 707"/>
              <a:gd name="T73" fmla="*/ 2147483646 h 799"/>
              <a:gd name="T74" fmla="*/ 2147483646 w 707"/>
              <a:gd name="T75" fmla="*/ 2147483646 h 799"/>
              <a:gd name="T76" fmla="*/ 2147483646 w 707"/>
              <a:gd name="T77" fmla="*/ 2147483646 h 799"/>
              <a:gd name="T78" fmla="*/ 2147483646 w 707"/>
              <a:gd name="T79" fmla="*/ 2147483646 h 799"/>
              <a:gd name="T80" fmla="*/ 2147483646 w 707"/>
              <a:gd name="T81" fmla="*/ 2147483646 h 799"/>
              <a:gd name="T82" fmla="*/ 2147483646 w 707"/>
              <a:gd name="T83" fmla="*/ 2147483646 h 799"/>
              <a:gd name="T84" fmla="*/ 2147483646 w 707"/>
              <a:gd name="T85" fmla="*/ 2147483646 h 799"/>
              <a:gd name="T86" fmla="*/ 2147483646 w 707"/>
              <a:gd name="T87" fmla="*/ 2147483646 h 799"/>
              <a:gd name="T88" fmla="*/ 2147483646 w 707"/>
              <a:gd name="T89" fmla="*/ 2147483646 h 799"/>
              <a:gd name="T90" fmla="*/ 2147483646 w 707"/>
              <a:gd name="T91" fmla="*/ 2147483646 h 799"/>
              <a:gd name="T92" fmla="*/ 2147483646 w 707"/>
              <a:gd name="T93" fmla="*/ 2147483646 h 799"/>
              <a:gd name="T94" fmla="*/ 2147483646 w 707"/>
              <a:gd name="T95" fmla="*/ 2147483646 h 799"/>
              <a:gd name="T96" fmla="*/ 2147483646 w 707"/>
              <a:gd name="T97" fmla="*/ 2147483646 h 799"/>
              <a:gd name="T98" fmla="*/ 2147483646 w 707"/>
              <a:gd name="T99" fmla="*/ 2147483646 h 799"/>
              <a:gd name="T100" fmla="*/ 2147483646 w 707"/>
              <a:gd name="T101" fmla="*/ 2147483646 h 799"/>
              <a:gd name="T102" fmla="*/ 2147483646 w 707"/>
              <a:gd name="T103" fmla="*/ 2147483646 h 799"/>
              <a:gd name="T104" fmla="*/ 2147483646 w 707"/>
              <a:gd name="T105" fmla="*/ 2147483646 h 799"/>
              <a:gd name="T106" fmla="*/ 2147483646 w 707"/>
              <a:gd name="T107" fmla="*/ 2147483646 h 799"/>
              <a:gd name="T108" fmla="*/ 2147483646 w 707"/>
              <a:gd name="T109" fmla="*/ 2147483646 h 799"/>
              <a:gd name="T110" fmla="*/ 2147483646 w 707"/>
              <a:gd name="T111" fmla="*/ 2147483646 h 799"/>
              <a:gd name="T112" fmla="*/ 2147483646 w 707"/>
              <a:gd name="T113" fmla="*/ 2147483646 h 799"/>
              <a:gd name="T114" fmla="*/ 2147483646 w 707"/>
              <a:gd name="T115" fmla="*/ 2147483646 h 799"/>
              <a:gd name="T116" fmla="*/ 2147483646 w 707"/>
              <a:gd name="T117" fmla="*/ 2147483646 h 799"/>
              <a:gd name="T118" fmla="*/ 2147483646 w 707"/>
              <a:gd name="T119" fmla="*/ 2147483646 h 799"/>
              <a:gd name="T120" fmla="*/ 2147483646 w 707"/>
              <a:gd name="T121" fmla="*/ 2147483646 h 7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07" h="799">
                <a:moveTo>
                  <a:pt x="637" y="408"/>
                </a:moveTo>
                <a:lnTo>
                  <a:pt x="637" y="402"/>
                </a:lnTo>
                <a:lnTo>
                  <a:pt x="631" y="402"/>
                </a:lnTo>
                <a:lnTo>
                  <a:pt x="626" y="402"/>
                </a:lnTo>
                <a:lnTo>
                  <a:pt x="620" y="396"/>
                </a:lnTo>
                <a:lnTo>
                  <a:pt x="626" y="396"/>
                </a:lnTo>
                <a:lnTo>
                  <a:pt x="631" y="396"/>
                </a:lnTo>
                <a:lnTo>
                  <a:pt x="637" y="396"/>
                </a:lnTo>
                <a:lnTo>
                  <a:pt x="637" y="390"/>
                </a:lnTo>
                <a:lnTo>
                  <a:pt x="678" y="354"/>
                </a:lnTo>
                <a:lnTo>
                  <a:pt x="702" y="306"/>
                </a:lnTo>
                <a:lnTo>
                  <a:pt x="707" y="252"/>
                </a:lnTo>
                <a:lnTo>
                  <a:pt x="684" y="198"/>
                </a:lnTo>
                <a:lnTo>
                  <a:pt x="655" y="156"/>
                </a:lnTo>
                <a:lnTo>
                  <a:pt x="608" y="132"/>
                </a:lnTo>
                <a:lnTo>
                  <a:pt x="555" y="132"/>
                </a:lnTo>
                <a:lnTo>
                  <a:pt x="503" y="150"/>
                </a:lnTo>
                <a:lnTo>
                  <a:pt x="497" y="150"/>
                </a:lnTo>
                <a:lnTo>
                  <a:pt x="497" y="156"/>
                </a:lnTo>
                <a:lnTo>
                  <a:pt x="491" y="156"/>
                </a:lnTo>
                <a:lnTo>
                  <a:pt x="491" y="162"/>
                </a:lnTo>
                <a:lnTo>
                  <a:pt x="491" y="156"/>
                </a:lnTo>
                <a:lnTo>
                  <a:pt x="491" y="150"/>
                </a:lnTo>
                <a:lnTo>
                  <a:pt x="491" y="144"/>
                </a:lnTo>
                <a:lnTo>
                  <a:pt x="479" y="96"/>
                </a:lnTo>
                <a:lnTo>
                  <a:pt x="462" y="60"/>
                </a:lnTo>
                <a:lnTo>
                  <a:pt x="433" y="30"/>
                </a:lnTo>
                <a:lnTo>
                  <a:pt x="398" y="6"/>
                </a:lnTo>
                <a:lnTo>
                  <a:pt x="357" y="0"/>
                </a:lnTo>
                <a:lnTo>
                  <a:pt x="310" y="6"/>
                </a:lnTo>
                <a:lnTo>
                  <a:pt x="275" y="30"/>
                </a:lnTo>
                <a:lnTo>
                  <a:pt x="245" y="60"/>
                </a:lnTo>
                <a:lnTo>
                  <a:pt x="228" y="96"/>
                </a:lnTo>
                <a:lnTo>
                  <a:pt x="222" y="144"/>
                </a:lnTo>
                <a:lnTo>
                  <a:pt x="222" y="150"/>
                </a:lnTo>
                <a:lnTo>
                  <a:pt x="222" y="156"/>
                </a:lnTo>
                <a:lnTo>
                  <a:pt x="222" y="162"/>
                </a:lnTo>
                <a:lnTo>
                  <a:pt x="216" y="156"/>
                </a:lnTo>
                <a:lnTo>
                  <a:pt x="210" y="156"/>
                </a:lnTo>
                <a:lnTo>
                  <a:pt x="205" y="150"/>
                </a:lnTo>
                <a:lnTo>
                  <a:pt x="152" y="132"/>
                </a:lnTo>
                <a:lnTo>
                  <a:pt x="99" y="132"/>
                </a:lnTo>
                <a:lnTo>
                  <a:pt x="52" y="156"/>
                </a:lnTo>
                <a:lnTo>
                  <a:pt x="23" y="198"/>
                </a:lnTo>
                <a:lnTo>
                  <a:pt x="0" y="252"/>
                </a:lnTo>
                <a:lnTo>
                  <a:pt x="6" y="306"/>
                </a:lnTo>
                <a:lnTo>
                  <a:pt x="29" y="354"/>
                </a:lnTo>
                <a:lnTo>
                  <a:pt x="70" y="390"/>
                </a:lnTo>
                <a:lnTo>
                  <a:pt x="70" y="396"/>
                </a:lnTo>
                <a:lnTo>
                  <a:pt x="76" y="396"/>
                </a:lnTo>
                <a:lnTo>
                  <a:pt x="82" y="396"/>
                </a:lnTo>
                <a:lnTo>
                  <a:pt x="88" y="396"/>
                </a:lnTo>
                <a:lnTo>
                  <a:pt x="82" y="402"/>
                </a:lnTo>
                <a:lnTo>
                  <a:pt x="76" y="402"/>
                </a:lnTo>
                <a:lnTo>
                  <a:pt x="70" y="402"/>
                </a:lnTo>
                <a:lnTo>
                  <a:pt x="70" y="408"/>
                </a:lnTo>
                <a:lnTo>
                  <a:pt x="29" y="444"/>
                </a:lnTo>
                <a:lnTo>
                  <a:pt x="6" y="493"/>
                </a:lnTo>
                <a:lnTo>
                  <a:pt x="0" y="541"/>
                </a:lnTo>
                <a:lnTo>
                  <a:pt x="23" y="595"/>
                </a:lnTo>
                <a:lnTo>
                  <a:pt x="52" y="637"/>
                </a:lnTo>
                <a:lnTo>
                  <a:pt x="99" y="661"/>
                </a:lnTo>
                <a:lnTo>
                  <a:pt x="152" y="667"/>
                </a:lnTo>
                <a:lnTo>
                  <a:pt x="205" y="649"/>
                </a:lnTo>
                <a:lnTo>
                  <a:pt x="205" y="643"/>
                </a:lnTo>
                <a:lnTo>
                  <a:pt x="210" y="643"/>
                </a:lnTo>
                <a:lnTo>
                  <a:pt x="216" y="643"/>
                </a:lnTo>
                <a:lnTo>
                  <a:pt x="222" y="637"/>
                </a:lnTo>
                <a:lnTo>
                  <a:pt x="222" y="643"/>
                </a:lnTo>
                <a:lnTo>
                  <a:pt x="222" y="649"/>
                </a:lnTo>
                <a:lnTo>
                  <a:pt x="222" y="655"/>
                </a:lnTo>
                <a:lnTo>
                  <a:pt x="228" y="703"/>
                </a:lnTo>
                <a:lnTo>
                  <a:pt x="245" y="739"/>
                </a:lnTo>
                <a:lnTo>
                  <a:pt x="275" y="769"/>
                </a:lnTo>
                <a:lnTo>
                  <a:pt x="310" y="793"/>
                </a:lnTo>
                <a:lnTo>
                  <a:pt x="357" y="799"/>
                </a:lnTo>
                <a:lnTo>
                  <a:pt x="398" y="793"/>
                </a:lnTo>
                <a:lnTo>
                  <a:pt x="433" y="769"/>
                </a:lnTo>
                <a:lnTo>
                  <a:pt x="462" y="739"/>
                </a:lnTo>
                <a:lnTo>
                  <a:pt x="479" y="703"/>
                </a:lnTo>
                <a:lnTo>
                  <a:pt x="491" y="655"/>
                </a:lnTo>
                <a:lnTo>
                  <a:pt x="491" y="649"/>
                </a:lnTo>
                <a:lnTo>
                  <a:pt x="491" y="643"/>
                </a:lnTo>
                <a:lnTo>
                  <a:pt x="491" y="637"/>
                </a:lnTo>
                <a:lnTo>
                  <a:pt x="491" y="643"/>
                </a:lnTo>
                <a:lnTo>
                  <a:pt x="497" y="643"/>
                </a:lnTo>
                <a:lnTo>
                  <a:pt x="503" y="649"/>
                </a:lnTo>
                <a:lnTo>
                  <a:pt x="555" y="667"/>
                </a:lnTo>
                <a:lnTo>
                  <a:pt x="608" y="661"/>
                </a:lnTo>
                <a:lnTo>
                  <a:pt x="655" y="637"/>
                </a:lnTo>
                <a:lnTo>
                  <a:pt x="684" y="595"/>
                </a:lnTo>
                <a:lnTo>
                  <a:pt x="707" y="541"/>
                </a:lnTo>
                <a:lnTo>
                  <a:pt x="702" y="493"/>
                </a:lnTo>
                <a:lnTo>
                  <a:pt x="678" y="444"/>
                </a:lnTo>
                <a:lnTo>
                  <a:pt x="637" y="408"/>
                </a:lnTo>
                <a:close/>
                <a:moveTo>
                  <a:pt x="357" y="252"/>
                </a:moveTo>
                <a:lnTo>
                  <a:pt x="310" y="258"/>
                </a:lnTo>
                <a:lnTo>
                  <a:pt x="269" y="282"/>
                </a:lnTo>
                <a:lnTo>
                  <a:pt x="234" y="312"/>
                </a:lnTo>
                <a:lnTo>
                  <a:pt x="216" y="354"/>
                </a:lnTo>
                <a:lnTo>
                  <a:pt x="210" y="402"/>
                </a:lnTo>
                <a:lnTo>
                  <a:pt x="216" y="444"/>
                </a:lnTo>
                <a:lnTo>
                  <a:pt x="234" y="487"/>
                </a:lnTo>
                <a:lnTo>
                  <a:pt x="269" y="517"/>
                </a:lnTo>
                <a:lnTo>
                  <a:pt x="310" y="541"/>
                </a:lnTo>
                <a:lnTo>
                  <a:pt x="357" y="547"/>
                </a:lnTo>
                <a:lnTo>
                  <a:pt x="398" y="541"/>
                </a:lnTo>
                <a:lnTo>
                  <a:pt x="438" y="517"/>
                </a:lnTo>
                <a:lnTo>
                  <a:pt x="474" y="487"/>
                </a:lnTo>
                <a:lnTo>
                  <a:pt x="491" y="444"/>
                </a:lnTo>
                <a:lnTo>
                  <a:pt x="503" y="402"/>
                </a:lnTo>
                <a:lnTo>
                  <a:pt x="491" y="354"/>
                </a:lnTo>
                <a:lnTo>
                  <a:pt x="474" y="312"/>
                </a:lnTo>
                <a:lnTo>
                  <a:pt x="438" y="282"/>
                </a:lnTo>
                <a:lnTo>
                  <a:pt x="398" y="258"/>
                </a:lnTo>
                <a:lnTo>
                  <a:pt x="357" y="252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5" name="AutoShape 27"/>
          <p:cNvSpPr>
            <a:spLocks noChangeArrowheads="1"/>
          </p:cNvSpPr>
          <p:nvPr/>
        </p:nvSpPr>
        <p:spPr bwMode="auto">
          <a:xfrm>
            <a:off x="990600" y="2895600"/>
            <a:ext cx="457200" cy="45720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16" name="Oval 28"/>
          <p:cNvSpPr>
            <a:spLocks noChangeArrowheads="1"/>
          </p:cNvSpPr>
          <p:nvPr/>
        </p:nvSpPr>
        <p:spPr bwMode="auto">
          <a:xfrm>
            <a:off x="533400" y="1981200"/>
            <a:ext cx="1600200" cy="914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17" name="Text Box 29"/>
          <p:cNvSpPr txBox="1">
            <a:spLocks noChangeArrowheads="1"/>
          </p:cNvSpPr>
          <p:nvPr/>
        </p:nvSpPr>
        <p:spPr bwMode="auto">
          <a:xfrm>
            <a:off x="3962400" y="3124200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?!</a:t>
            </a:r>
          </a:p>
        </p:txBody>
      </p:sp>
      <p:sp>
        <p:nvSpPr>
          <p:cNvPr id="18462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9FF92DC0-A45F-4258-82F2-35925FFACE61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1846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7259D682-6B0E-45F7-8B92-7C369084E44F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5</a:t>
            </a:fld>
            <a:endParaRPr lang="en-US" altLang="en-US" smtClean="0"/>
          </a:p>
        </p:txBody>
      </p:sp>
      <p:sp>
        <p:nvSpPr>
          <p:cNvPr id="1846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2" grpId="0" animBg="1"/>
      <p:bldP spid="89103" grpId="0" animBg="1"/>
      <p:bldP spid="89104" grpId="0" animBg="1"/>
      <p:bldP spid="89105" grpId="0" animBg="1"/>
      <p:bldP spid="89106" grpId="0" animBg="1"/>
      <p:bldP spid="89107" grpId="0" animBg="1"/>
      <p:bldP spid="89108" grpId="0" animBg="1"/>
      <p:bldP spid="89109" grpId="0" animBg="1"/>
      <p:bldP spid="89110" grpId="0" animBg="1"/>
      <p:bldP spid="89111" grpId="0" animBg="1"/>
      <p:bldP spid="89112" grpId="0" animBg="1"/>
      <p:bldP spid="89113" grpId="0" animBg="1"/>
      <p:bldP spid="89114" grpId="0" animBg="1"/>
      <p:bldP spid="89115" grpId="0" animBg="1"/>
      <p:bldP spid="891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6200" y="2819400"/>
            <a:ext cx="90678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en-GB" altLang="en-US" sz="2400" b="1" dirty="0">
                <a:solidFill>
                  <a:srgbClr val="0099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CORE</a:t>
            </a:r>
            <a:r>
              <a:rPr lang="en-GB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erosion of forest mask </a:t>
            </a:r>
            <a:br>
              <a:rPr lang="en-GB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altLang="en-US" sz="2400" b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</a:t>
            </a:r>
            <a:r>
              <a:rPr lang="en-GB" altLang="en-US" sz="2400" b="1" dirty="0">
                <a:solidFill>
                  <a:srgbClr val="33339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2400" b="1" dirty="0" smtClean="0">
                <a:solidFill>
                  <a:srgbClr val="CC33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ISLET</a:t>
            </a:r>
            <a:r>
              <a:rPr lang="en-GB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GB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morphological reconstruction of forest mask: </a:t>
            </a:r>
            <a:r>
              <a:rPr lang="en-GB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opening; dilations, difference </a:t>
            </a:r>
            <a:r>
              <a:rPr lang="en-GB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 original forest mask</a:t>
            </a:r>
            <a:br>
              <a:rPr lang="en-GB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altLang="en-US" sz="2400" b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3.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EDGE</a:t>
            </a:r>
            <a:r>
              <a:rPr lang="en-GB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GB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forest mask - erosion = </a:t>
            </a:r>
            <a:r>
              <a:rPr lang="en-GB" altLang="en-US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buffer zone</a:t>
            </a:r>
            <a:r>
              <a:rPr lang="en-GB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intersect with flood-fill from outside the image (‘wet buffer zones’)</a:t>
            </a:r>
            <a:r>
              <a:rPr lang="en-GB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GB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altLang="en-US" sz="2400" b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4.</a:t>
            </a:r>
            <a:r>
              <a:rPr lang="en-GB" altLang="en-US" sz="2400" b="1" dirty="0">
                <a:solidFill>
                  <a:srgbClr val="FDE23D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2400" b="1" dirty="0">
                <a:solidFill>
                  <a:srgbClr val="3333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PERFORATED</a:t>
            </a:r>
            <a:r>
              <a:rPr lang="en-GB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GB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‘dry buffer zones’</a:t>
            </a:r>
            <a:endParaRPr lang="en-GB" altLang="en-US" sz="2400" b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286000" y="1587500"/>
            <a:ext cx="4630738" cy="86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sz="29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Implementation </a:t>
            </a:r>
            <a:r>
              <a:rPr lang="en-GB" altLang="en-US" sz="29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principle (simple 4-class scheme)</a:t>
            </a:r>
            <a:endParaRPr lang="en-GB" altLang="en-US" sz="2900" b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86C6B9CA-E020-4B2D-B7D0-A57724590616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E297D474-12FD-4299-82DA-0761A7B825CA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6</a:t>
            </a:fld>
            <a:endParaRPr lang="en-US" altLang="en-US" smtClean="0"/>
          </a:p>
        </p:txBody>
      </p:sp>
      <p:sp>
        <p:nvSpPr>
          <p:cNvPr id="24582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990600"/>
            <a:ext cx="382905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Segmentation steps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905000" y="5678488"/>
            <a:ext cx="4935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>
                <a:solidFill>
                  <a:srgbClr val="0099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CORE</a:t>
            </a: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Step 0: starting with forest mask: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forest – black; nonforest – white</a:t>
            </a:r>
          </a:p>
        </p:txBody>
      </p:sp>
      <p:pic>
        <p:nvPicPr>
          <p:cNvPr id="26627" name="Picture 4" descr="05-fomask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95425"/>
            <a:ext cx="60388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1C594D42-B3BE-46FB-A8DD-6D1E021B3563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7B3A3DE8-92F4-427E-A2F9-5DE8F693B715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7</a:t>
            </a:fld>
            <a:endParaRPr lang="en-US" altLang="en-US" smtClean="0"/>
          </a:p>
        </p:txBody>
      </p:sp>
      <p:sp>
        <p:nvSpPr>
          <p:cNvPr id="26630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990600"/>
            <a:ext cx="382905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Segmentation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905000" y="5756275"/>
            <a:ext cx="6248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rgbClr val="0099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CORE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Step 1: erosion (forest mask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removed forest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pixels (buffer zone)</a:t>
            </a: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8675" name="Picture 4" descr="core1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12888"/>
            <a:ext cx="60388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5"/>
          <p:cNvSpPr>
            <a:spLocks noChangeAspect="1" noChangeArrowheads="1"/>
          </p:cNvSpPr>
          <p:nvPr/>
        </p:nvSpPr>
        <p:spPr bwMode="auto">
          <a:xfrm>
            <a:off x="2133600" y="6148388"/>
            <a:ext cx="136525" cy="1365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600" b="1">
              <a:solidFill>
                <a:srgbClr val="FF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7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C615AA2D-E2A1-4B1F-B26E-8DF15A31E3BC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2867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45918DB1-4FC4-4A9B-9F0A-19623391DC16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8</a:t>
            </a:fld>
            <a:endParaRPr lang="en-US" altLang="en-US" smtClean="0"/>
          </a:p>
        </p:txBody>
      </p:sp>
      <p:sp>
        <p:nvSpPr>
          <p:cNvPr id="28679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990600"/>
            <a:ext cx="382905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Segmentation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905000" y="5756275"/>
            <a:ext cx="59737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rgbClr val="0099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CORE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Result: forest mask – erosion (forest mask)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showing </a:t>
            </a:r>
            <a:r>
              <a:rPr lang="en-US" altLang="en-US" b="1" dirty="0">
                <a:solidFill>
                  <a:srgbClr val="00B0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CORE</a:t>
            </a:r>
            <a:r>
              <a:rPr lang="en-US" altLang="en-US" sz="1600" b="1" dirty="0">
                <a:solidFill>
                  <a:srgbClr val="00B05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forest pixels </a:t>
            </a:r>
          </a:p>
        </p:txBody>
      </p:sp>
      <p:pic>
        <p:nvPicPr>
          <p:cNvPr id="30723" name="Picture 4" descr="corePixel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89075"/>
            <a:ext cx="60388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C8317CA5-3816-4D14-96A5-1333D142F4B8}" type="datetime3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18 March 2016</a:t>
            </a:fld>
            <a:endParaRPr lang="en-US" altLang="en-US" smtClean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2A69A87C-1CA7-44AA-B950-0141B0C89E6D}" type="slidenum">
              <a:rPr lang="en-US" altLang="en-US" smtClean="0"/>
              <a:pPr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en-US" altLang="en-US" smtClean="0"/>
          </a:p>
        </p:txBody>
      </p:sp>
      <p:sp>
        <p:nvSpPr>
          <p:cNvPr id="30726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990600"/>
            <a:ext cx="3829050" cy="4762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4407475" indent="-33993138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6897925" indent="-460692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89563" algn="l"/>
                <a:tab pos="5805488" algn="l"/>
                <a:tab pos="6221413" algn="l"/>
                <a:tab pos="6635750" algn="l"/>
                <a:tab pos="7048500" algn="l"/>
                <a:tab pos="7462838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18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9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Segmentation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6355</TotalTime>
  <Words>1032</Words>
  <Application>Microsoft Office PowerPoint</Application>
  <PresentationFormat>On-screen Show (4:3)</PresentationFormat>
  <Paragraphs>263</Paragraphs>
  <Slides>34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ＭＳ Ｐゴシック</vt:lpstr>
      <vt:lpstr>ＭＳ Ｐゴシック</vt:lpstr>
      <vt:lpstr>Arial</vt:lpstr>
      <vt:lpstr>Arial Narrow</vt:lpstr>
      <vt:lpstr>Arial Unicode MS</vt:lpstr>
      <vt:lpstr>Times New Roman</vt:lpstr>
      <vt:lpstr>Verdana</vt:lpstr>
      <vt:lpstr>Wingdings</vt:lpstr>
      <vt:lpstr>JRC_Slide_Template_EN</vt:lpstr>
      <vt:lpstr>Equation</vt:lpstr>
      <vt:lpstr>Joint Research 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Lucia</dc:creator>
  <cp:lastModifiedBy>vogtpet</cp:lastModifiedBy>
  <cp:revision>118</cp:revision>
  <dcterms:created xsi:type="dcterms:W3CDTF">2010-09-13T12:45:36Z</dcterms:created>
  <dcterms:modified xsi:type="dcterms:W3CDTF">2016-03-18T14:19:06Z</dcterms:modified>
</cp:coreProperties>
</file>